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391" r:id="rId2"/>
    <p:sldId id="461" r:id="rId3"/>
    <p:sldId id="544" r:id="rId4"/>
    <p:sldId id="462" r:id="rId5"/>
    <p:sldId id="463" r:id="rId6"/>
    <p:sldId id="464" r:id="rId7"/>
    <p:sldId id="465" r:id="rId8"/>
    <p:sldId id="466" r:id="rId9"/>
    <p:sldId id="467" r:id="rId10"/>
    <p:sldId id="468" r:id="rId11"/>
    <p:sldId id="469" r:id="rId12"/>
    <p:sldId id="470" r:id="rId13"/>
    <p:sldId id="471" r:id="rId14"/>
    <p:sldId id="472" r:id="rId15"/>
    <p:sldId id="473" r:id="rId16"/>
    <p:sldId id="474" r:id="rId17"/>
    <p:sldId id="475" r:id="rId18"/>
    <p:sldId id="476" r:id="rId19"/>
    <p:sldId id="477" r:id="rId20"/>
    <p:sldId id="478" r:id="rId21"/>
    <p:sldId id="479" r:id="rId22"/>
    <p:sldId id="480" r:id="rId23"/>
    <p:sldId id="481" r:id="rId24"/>
    <p:sldId id="482" r:id="rId25"/>
    <p:sldId id="483" r:id="rId26"/>
    <p:sldId id="484" r:id="rId27"/>
    <p:sldId id="485" r:id="rId28"/>
    <p:sldId id="486" r:id="rId29"/>
    <p:sldId id="487" r:id="rId30"/>
    <p:sldId id="488" r:id="rId31"/>
    <p:sldId id="489" r:id="rId32"/>
    <p:sldId id="490" r:id="rId33"/>
    <p:sldId id="491" r:id="rId34"/>
    <p:sldId id="492" r:id="rId35"/>
    <p:sldId id="493" r:id="rId36"/>
    <p:sldId id="494" r:id="rId37"/>
    <p:sldId id="495" r:id="rId38"/>
    <p:sldId id="496" r:id="rId39"/>
    <p:sldId id="497" r:id="rId40"/>
    <p:sldId id="498" r:id="rId41"/>
    <p:sldId id="499" r:id="rId42"/>
    <p:sldId id="500" r:id="rId43"/>
    <p:sldId id="501" r:id="rId44"/>
    <p:sldId id="502" r:id="rId45"/>
    <p:sldId id="503" r:id="rId46"/>
    <p:sldId id="504" r:id="rId47"/>
    <p:sldId id="505" r:id="rId48"/>
    <p:sldId id="506" r:id="rId49"/>
    <p:sldId id="507" r:id="rId50"/>
    <p:sldId id="508" r:id="rId51"/>
    <p:sldId id="509" r:id="rId52"/>
    <p:sldId id="510" r:id="rId53"/>
    <p:sldId id="511" r:id="rId54"/>
    <p:sldId id="512" r:id="rId55"/>
    <p:sldId id="513" r:id="rId56"/>
    <p:sldId id="514" r:id="rId57"/>
    <p:sldId id="515" r:id="rId58"/>
    <p:sldId id="516" r:id="rId59"/>
    <p:sldId id="517" r:id="rId60"/>
    <p:sldId id="344" r:id="rId61"/>
    <p:sldId id="460" r:id="rId6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CC6600"/>
    <a:srgbClr val="0099FF"/>
    <a:srgbClr val="0000FF"/>
    <a:srgbClr val="FFCC00"/>
    <a:srgbClr val="FF3399"/>
    <a:srgbClr val="6666FF"/>
    <a:srgbClr val="0066FF"/>
    <a:srgbClr val="FF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39620403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6-6.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17.xml"/><Relationship Id="rId18" Type="http://schemas.openxmlformats.org/officeDocument/2006/relationships/image" Target="&#24605;&#32500;&#35201;&#22810;&#20803;.TIF"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26102;&#31354;&#35201;&#28165;&#26224;.TIF" TargetMode="External"/><Relationship Id="rId17"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slide" Target="slide36.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29702;&#35299;&#35201;&#28145;&#21051;.TIF" TargetMode="External"/><Relationship Id="rId10" Type="http://schemas.openxmlformats.org/officeDocument/2006/relationships/slide" Target="slide4.xml"/><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28784;&#22359;.TIF" TargetMode="Externa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1313;&#19977;&#65289;%20&#20122;&#38750;&#25289;&#27665;&#26063;&#29420;&#31435;&#36816;&#21160;.DOC"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60"/>
            <a:ext cx="10975658" cy="5112650"/>
          </a:xfrm>
        </p:spPr>
        <p:txBody>
          <a:bodyPr>
            <a:normAutofit/>
          </a:bodyPr>
          <a:lstStyle/>
          <a:p>
            <a:pPr indent="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13</a:t>
            </a:r>
            <a:r>
              <a:rPr lang="zh-CN" altLang="zh-CN" sz="3600" b="1" kern="100" dirty="0">
                <a:solidFill>
                  <a:srgbClr val="339966"/>
                </a:solidFill>
                <a:latin typeface="Times New Roman"/>
                <a:ea typeface="方正细黑一_GBK"/>
                <a:cs typeface="Times New Roman"/>
              </a:rPr>
              <a:t>课　亚非拉民族独立运动</a:t>
            </a:r>
            <a:endParaRPr lang="zh-CN" altLang="zh-CN" sz="360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3764120589"/>
              </p:ext>
            </p:extLst>
          </p:nvPr>
        </p:nvGraphicFramePr>
        <p:xfrm>
          <a:off x="984877" y="1340710"/>
          <a:ext cx="10153410" cy="4771344"/>
        </p:xfrm>
        <a:graphic>
          <a:graphicData uri="http://schemas.openxmlformats.org/drawingml/2006/table">
            <a:tbl>
              <a:tblPr/>
              <a:tblGrid>
                <a:gridCol w="1008140"/>
                <a:gridCol w="9145270"/>
              </a:tblGrid>
              <a:tr h="316748">
                <a:tc gridSpan="2">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450812">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课标</a:t>
                      </a:r>
                      <a:endParaRPr lang="zh-CN" sz="2800" kern="100">
                        <a:effectLst/>
                        <a:latin typeface="宋体"/>
                        <a:cs typeface="Courier New"/>
                      </a:endParaRPr>
                    </a:p>
                    <a:p>
                      <a:pPr algn="ctr">
                        <a:lnSpc>
                          <a:spcPct val="150000"/>
                        </a:lnSpc>
                        <a:spcAft>
                          <a:spcPts val="0"/>
                        </a:spcAft>
                        <a:tabLst>
                          <a:tab pos="2430780" algn="l"/>
                        </a:tabLst>
                      </a:pPr>
                      <a:r>
                        <a:rPr lang="zh-CN" sz="2800" b="1" kern="100">
                          <a:effectLst/>
                          <a:latin typeface="Times New Roman"/>
                          <a:ea typeface="方正细黑一_GBK"/>
                          <a:cs typeface="Times New Roman"/>
                        </a:rPr>
                        <a:t>要求</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通过了解亚非拉人民的抗争，理解殖民地半殖民地民族独立运动对世界历史发展的影响。</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0452">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内容</a:t>
                      </a:r>
                      <a:endParaRPr lang="zh-CN" sz="2800" kern="100" dirty="0">
                        <a:effectLst/>
                        <a:latin typeface="宋体"/>
                        <a:cs typeface="Courier New"/>
                      </a:endParaRPr>
                    </a:p>
                    <a:p>
                      <a:pPr algn="ctr">
                        <a:lnSpc>
                          <a:spcPct val="150000"/>
                        </a:lnSpc>
                        <a:spcAft>
                          <a:spcPts val="0"/>
                        </a:spcAft>
                        <a:tabLst>
                          <a:tab pos="2430780" algn="l"/>
                        </a:tabLst>
                      </a:pPr>
                      <a:r>
                        <a:rPr lang="zh-CN" sz="2800" b="1" kern="100" dirty="0">
                          <a:effectLst/>
                          <a:latin typeface="Times New Roman"/>
                          <a:ea typeface="方正细黑一_GBK"/>
                          <a:cs typeface="Times New Roman"/>
                        </a:rPr>
                        <a:t>逻辑</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本课按照历史的时空关系，围绕不同地区的殖民地争取民族独立的事件予以讲解，突出各自的特点。三个子目既是并列关系又是递进关系，共同冲击了世界殖民体系，推动了民族民主运动进程，影响了世界历史的发展进程。</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084014173"/>
              </p:ext>
            </p:extLst>
          </p:nvPr>
        </p:nvGraphicFramePr>
        <p:xfrm>
          <a:off x="1056887" y="620610"/>
          <a:ext cx="10153410" cy="5619382"/>
        </p:xfrm>
        <a:graphic>
          <a:graphicData uri="http://schemas.openxmlformats.org/drawingml/2006/table">
            <a:tbl>
              <a:tblPr/>
              <a:tblGrid>
                <a:gridCol w="10153410"/>
              </a:tblGrid>
              <a:tr h="0">
                <a:tc>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知识结构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9302">
                <a:tc>
                  <a:txBody>
                    <a:bodyPr/>
                    <a:lstStyle/>
                    <a:p>
                      <a:pPr algn="ctr">
                        <a:lnSpc>
                          <a:spcPct val="15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 name="Picture 2" descr="E:\王佩\2023\同步\新课程学案\历史\中外历史纲要下\21LSGYXB6-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55527" y="1378198"/>
            <a:ext cx="7314570" cy="4643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27539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4525963"/>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一、拉丁美洲的民族独立运动</a:t>
            </a:r>
            <a:endParaRPr lang="zh-CN" altLang="zh-CN" sz="1050" kern="100" dirty="0">
              <a:latin typeface="宋体"/>
              <a:cs typeface="Courier New"/>
            </a:endParaRPr>
          </a:p>
          <a:p>
            <a:pPr indent="713740" algn="jus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solidFill>
                  <a:srgbClr val="C0504D"/>
                </a:solidFill>
                <a:latin typeface="Times New Roman"/>
                <a:ea typeface="方正细黑一_GBK"/>
                <a:cs typeface="Courier New"/>
              </a:rPr>
              <a:t>18</a:t>
            </a:r>
            <a:r>
              <a:rPr lang="zh-CN" altLang="zh-CN" sz="2800" b="1" kern="100" dirty="0">
                <a:solidFill>
                  <a:srgbClr val="C0504D"/>
                </a:solidFill>
                <a:latin typeface="Times New Roman"/>
                <a:ea typeface="方正细黑一_GBK"/>
                <a:cs typeface="Times New Roman"/>
              </a:rPr>
              <a:t>世纪末</a:t>
            </a:r>
            <a:r>
              <a:rPr lang="en-US" altLang="zh-CN" sz="2800" b="1" kern="100" dirty="0">
                <a:solidFill>
                  <a:srgbClr val="C0504D"/>
                </a:solidFill>
                <a:latin typeface="Times New Roman"/>
                <a:ea typeface="方正细黑一_GBK"/>
                <a:cs typeface="Courier New"/>
              </a:rPr>
              <a:t>19</a:t>
            </a:r>
            <a:r>
              <a:rPr lang="zh-CN" altLang="zh-CN" sz="2800" b="1" kern="100" dirty="0">
                <a:solidFill>
                  <a:srgbClr val="C0504D"/>
                </a:solidFill>
                <a:latin typeface="Times New Roman"/>
                <a:ea typeface="方正细黑一_GBK"/>
                <a:cs typeface="Times New Roman"/>
              </a:rPr>
              <a:t>世纪初</a:t>
            </a:r>
            <a:endParaRPr lang="zh-CN" altLang="zh-CN" sz="1050" kern="100" dirty="0">
              <a:latin typeface="宋体"/>
              <a:cs typeface="Courier New"/>
            </a:endParaRPr>
          </a:p>
          <a:p>
            <a:endParaRPr lang="zh-CN" altLang="en-US" sz="2800" dirty="0"/>
          </a:p>
        </p:txBody>
      </p:sp>
      <p:pic>
        <p:nvPicPr>
          <p:cNvPr id="3074"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48740" y="44530"/>
            <a:ext cx="5563480" cy="848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表格 3"/>
          <p:cNvGraphicFramePr>
            <a:graphicFrameLocks noGrp="1"/>
          </p:cNvGraphicFramePr>
          <p:nvPr>
            <p:extLst>
              <p:ext uri="{D42A27DB-BD31-4B8C-83A1-F6EECF244321}">
                <p14:modId xmlns:p14="http://schemas.microsoft.com/office/powerpoint/2010/main" val="3155030212"/>
              </p:ext>
            </p:extLst>
          </p:nvPr>
        </p:nvGraphicFramePr>
        <p:xfrm>
          <a:off x="696837" y="2464320"/>
          <a:ext cx="10729490" cy="4258406"/>
        </p:xfrm>
        <a:graphic>
          <a:graphicData uri="http://schemas.openxmlformats.org/drawingml/2006/table">
            <a:tbl>
              <a:tblPr/>
              <a:tblGrid>
                <a:gridCol w="792110"/>
                <a:gridCol w="1008140"/>
                <a:gridCol w="8929240"/>
              </a:tblGrid>
              <a:tr h="952834">
                <a:tc rowSpan="4">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背景</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历史</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欧洲殖民者长期的政治压迫和经济剥削，埋下了拉丁美洲人民争取独立的火种</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4626">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经济</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到</a:t>
                      </a:r>
                      <a:r>
                        <a:rPr lang="en-US" sz="2800" b="1" kern="100" dirty="0">
                          <a:effectLst/>
                          <a:latin typeface="Times New Roman"/>
                          <a:ea typeface="方正细黑一_GBK"/>
                          <a:cs typeface="Courier New"/>
                        </a:rPr>
                        <a:t>18</a:t>
                      </a:r>
                      <a:r>
                        <a:rPr lang="zh-CN" sz="2800" b="1" kern="100" dirty="0">
                          <a:effectLst/>
                          <a:latin typeface="Times New Roman"/>
                          <a:ea typeface="方正细黑一_GBK"/>
                          <a:cs typeface="Times New Roman"/>
                        </a:rPr>
                        <a:t>世纪末</a:t>
                      </a:r>
                      <a:r>
                        <a:rPr lang="en-US" sz="2800" b="1" kern="100" dirty="0">
                          <a:effectLst/>
                          <a:latin typeface="Times New Roman"/>
                          <a:ea typeface="方正细黑一_GBK"/>
                          <a:cs typeface="Courier New"/>
                        </a:rPr>
                        <a:t>19</a:t>
                      </a:r>
                      <a:r>
                        <a:rPr lang="zh-CN" sz="2800" b="1" kern="100" dirty="0">
                          <a:effectLst/>
                          <a:latin typeface="Times New Roman"/>
                          <a:ea typeface="方正细黑一_GBK"/>
                          <a:cs typeface="Times New Roman"/>
                        </a:rPr>
                        <a:t>世纪初，拉丁美洲的经济有了一定发展</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4626">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思想</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的</a:t>
                      </a:r>
                      <a:r>
                        <a:rPr lang="zh-CN" sz="2800" b="1" kern="100" dirty="0">
                          <a:effectLst/>
                          <a:latin typeface="Times New Roman"/>
                          <a:ea typeface="方正细黑一_GBK"/>
                          <a:cs typeface="Times New Roman"/>
                        </a:rPr>
                        <a:t>传播使殖民地人民的民族民主意识日益增长</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9682">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时机</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法国大革命动摇了法国在拉丁美洲的殖民统治，也严重削弱</a:t>
                      </a:r>
                      <a:r>
                        <a:rPr lang="zh-CN" sz="2800" b="1" kern="100" dirty="0" smtClean="0">
                          <a:effectLst/>
                          <a:latin typeface="Times New Roman"/>
                          <a:ea typeface="方正细黑一_GBK"/>
                          <a:cs typeface="Times New Roman"/>
                        </a:rPr>
                        <a:t>了</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和</a:t>
                      </a:r>
                      <a:r>
                        <a:rPr lang="zh-CN" sz="2800" b="1" kern="100" dirty="0">
                          <a:effectLst/>
                          <a:latin typeface="Times New Roman"/>
                          <a:ea typeface="方正细黑一_GBK"/>
                          <a:cs typeface="Times New Roman"/>
                        </a:rPr>
                        <a:t>葡萄牙对拉丁美洲殖民地的控制；</a:t>
                      </a:r>
                      <a:endParaRPr lang="zh-CN" sz="2800" kern="100" dirty="0">
                        <a:effectLst/>
                        <a:latin typeface="宋体"/>
                        <a:cs typeface="Courier New"/>
                      </a:endParaRPr>
                    </a:p>
                    <a:p>
                      <a:pPr algn="l">
                        <a:lnSpc>
                          <a:spcPct val="130000"/>
                        </a:lnSpc>
                        <a:spcAft>
                          <a:spcPts val="0"/>
                        </a:spcAft>
                        <a:tabLst>
                          <a:tab pos="2430780" algn="l"/>
                        </a:tabLst>
                      </a:pPr>
                      <a:r>
                        <a:rPr lang="zh-CN" sz="2800" b="1" kern="100" dirty="0" smtClean="0">
                          <a:effectLst/>
                          <a:latin typeface="宋体"/>
                          <a:cs typeface="宋体"/>
                        </a:rPr>
                        <a:t>②</a:t>
                      </a:r>
                      <a:r>
                        <a:rPr lang="en-US" altLang="zh-CN" sz="2800" b="1" kern="100" dirty="0" smtClean="0">
                          <a:solidFill>
                            <a:schemeClr val="tx1"/>
                          </a:solidFill>
                          <a:effectLst/>
                          <a:latin typeface="Times New Roman"/>
                          <a:ea typeface="方正细黑一_GBK"/>
                          <a:cs typeface="Times New Roman"/>
                        </a:rPr>
                        <a:t>______</a:t>
                      </a:r>
                      <a:r>
                        <a:rPr lang="zh-CN" sz="2800" b="1" kern="100" dirty="0" smtClean="0">
                          <a:effectLst/>
                          <a:latin typeface="Times New Roman"/>
                          <a:ea typeface="方正细黑一_GBK"/>
                          <a:cs typeface="Times New Roman"/>
                        </a:rPr>
                        <a:t>的</a:t>
                      </a:r>
                      <a:r>
                        <a:rPr lang="zh-CN" sz="2800" b="1" kern="100" dirty="0">
                          <a:effectLst/>
                          <a:latin typeface="Times New Roman"/>
                          <a:ea typeface="方正细黑一_GBK"/>
                          <a:cs typeface="Times New Roman"/>
                        </a:rPr>
                        <a:t>独立更是大大鼓舞了拉丁美洲人民</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525948" y="436513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启蒙思想</a:t>
            </a:r>
            <a:endParaRPr lang="zh-CN" altLang="en-US" dirty="0"/>
          </a:p>
        </p:txBody>
      </p:sp>
      <p:sp>
        <p:nvSpPr>
          <p:cNvPr id="8" name="矩形 7"/>
          <p:cNvSpPr/>
          <p:nvPr/>
        </p:nvSpPr>
        <p:spPr>
          <a:xfrm>
            <a:off x="3937287" y="558930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西班牙</a:t>
            </a:r>
            <a:endParaRPr lang="zh-CN" altLang="en-US" dirty="0"/>
          </a:p>
        </p:txBody>
      </p:sp>
      <p:sp>
        <p:nvSpPr>
          <p:cNvPr id="10" name="矩形 9"/>
          <p:cNvSpPr/>
          <p:nvPr/>
        </p:nvSpPr>
        <p:spPr>
          <a:xfrm>
            <a:off x="2959260" y="616538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美国</a:t>
            </a:r>
            <a:endParaRPr lang="zh-CN" altLang="en-US"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665903812"/>
              </p:ext>
            </p:extLst>
          </p:nvPr>
        </p:nvGraphicFramePr>
        <p:xfrm>
          <a:off x="810744" y="1351254"/>
          <a:ext cx="10585470" cy="4816728"/>
        </p:xfrm>
        <a:graphic>
          <a:graphicData uri="http://schemas.openxmlformats.org/drawingml/2006/table">
            <a:tbl>
              <a:tblPr/>
              <a:tblGrid>
                <a:gridCol w="1152160"/>
                <a:gridCol w="1728240"/>
                <a:gridCol w="7705070"/>
              </a:tblGrid>
              <a:tr h="905192">
                <a:tc rowSpan="3">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过程</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法属海地</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1804</a:t>
                      </a:r>
                      <a:r>
                        <a:rPr lang="zh-CN" sz="2800" b="1" kern="100" dirty="0" smtClean="0">
                          <a:effectLst/>
                          <a:latin typeface="Times New Roman"/>
                          <a:ea typeface="方正细黑一_GBK"/>
                          <a:cs typeface="Times New Roman"/>
                        </a:rPr>
                        <a:t>年</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的</a:t>
                      </a:r>
                      <a:r>
                        <a:rPr lang="zh-CN" sz="2800" b="1" kern="100" dirty="0">
                          <a:effectLst/>
                          <a:latin typeface="Times New Roman"/>
                          <a:ea typeface="方正细黑一_GBK"/>
                          <a:cs typeface="Times New Roman"/>
                        </a:rPr>
                        <a:t>独立，拉开了拉丁美洲民族独立运动的序</a:t>
                      </a:r>
                      <a:r>
                        <a:rPr lang="zh-CN" sz="2800" b="1" kern="100" dirty="0" smtClean="0">
                          <a:effectLst/>
                          <a:latin typeface="Times New Roman"/>
                          <a:ea typeface="方正细黑一_GBK"/>
                          <a:cs typeface="Times New Roman"/>
                        </a:rPr>
                        <a:t>幕</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西属拉美</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430780" algn="l"/>
                        </a:tabLst>
                      </a:pPr>
                      <a:r>
                        <a:rPr lang="zh-CN" sz="2800" b="1" kern="100" dirty="0" smtClean="0">
                          <a:effectLst/>
                          <a:latin typeface="Times New Roman"/>
                          <a:ea typeface="方正细黑一_GBK"/>
                          <a:cs typeface="Times New Roman"/>
                        </a:rPr>
                        <a:t>在</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和</a:t>
                      </a:r>
                      <a:r>
                        <a:rPr lang="zh-CN" sz="2800" b="1" kern="100" dirty="0">
                          <a:effectLst/>
                          <a:latin typeface="Times New Roman"/>
                          <a:ea typeface="方正细黑一_GBK"/>
                          <a:cs typeface="Times New Roman"/>
                        </a:rPr>
                        <a:t>圣马丁等人领导</a:t>
                      </a:r>
                      <a:r>
                        <a:rPr lang="zh-CN" sz="2800" b="1" kern="100" dirty="0" smtClean="0">
                          <a:effectLst/>
                          <a:latin typeface="Times New Roman"/>
                          <a:ea typeface="方正细黑一_GBK"/>
                          <a:cs typeface="Times New Roman"/>
                        </a:rPr>
                        <a:t>下</a:t>
                      </a:r>
                      <a:r>
                        <a:rPr lang="en-US" altLang="zh-CN" sz="2800" b="1" kern="100" dirty="0" smtClean="0">
                          <a:effectLst/>
                          <a:latin typeface="Times New Roman"/>
                          <a:ea typeface="方正细黑一_GBK"/>
                          <a:cs typeface="Times New Roman"/>
                        </a:rPr>
                        <a:t>,</a:t>
                      </a:r>
                      <a:r>
                        <a:rPr lang="zh-CN" sz="2800" b="1" kern="100" dirty="0" smtClean="0">
                          <a:effectLst/>
                          <a:latin typeface="Times New Roman"/>
                          <a:ea typeface="方正细黑一_GBK"/>
                          <a:cs typeface="Times New Roman"/>
                        </a:rPr>
                        <a:t>经</a:t>
                      </a:r>
                      <a:r>
                        <a:rPr lang="zh-CN" sz="2800" b="1" kern="100" dirty="0">
                          <a:effectLst/>
                          <a:latin typeface="Times New Roman"/>
                          <a:ea typeface="方正细黑一_GBK"/>
                          <a:cs typeface="Times New Roman"/>
                        </a:rPr>
                        <a:t>过多年征战，西属拉丁美洲殖民地于</a:t>
                      </a:r>
                      <a:r>
                        <a:rPr lang="en-US" sz="2800" b="1" kern="100" dirty="0">
                          <a:effectLst/>
                          <a:latin typeface="Times New Roman"/>
                          <a:ea typeface="方正细黑一_GBK"/>
                          <a:cs typeface="Courier New"/>
                        </a:rPr>
                        <a:t>1826</a:t>
                      </a:r>
                      <a:r>
                        <a:rPr lang="zh-CN" sz="2800" b="1" kern="100" dirty="0">
                          <a:effectLst/>
                          <a:latin typeface="Times New Roman"/>
                          <a:ea typeface="方正细黑一_GBK"/>
                          <a:cs typeface="Times New Roman"/>
                        </a:rPr>
                        <a:t>年基本实现了独立</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7754">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葡属巴西</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430780" algn="l"/>
                        </a:tabLst>
                      </a:pPr>
                      <a:r>
                        <a:rPr lang="en-US" sz="2800" b="1" kern="100" dirty="0">
                          <a:effectLst/>
                          <a:latin typeface="Times New Roman"/>
                          <a:ea typeface="方正细黑一_GBK"/>
                          <a:cs typeface="Courier New"/>
                        </a:rPr>
                        <a:t>1822</a:t>
                      </a:r>
                      <a:r>
                        <a:rPr lang="zh-CN" sz="2800" b="1" kern="100" dirty="0">
                          <a:effectLst/>
                          <a:latin typeface="Times New Roman"/>
                          <a:ea typeface="方正细黑一_GBK"/>
                          <a:cs typeface="Times New Roman"/>
                        </a:rPr>
                        <a:t>年，巴西摆脱了葡萄牙的统治获得了独立</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923">
                <a:tc>
                  <a:txBody>
                    <a:bodyPr/>
                    <a:lstStyle/>
                    <a:p>
                      <a:pPr marL="0" marR="0" indent="0" algn="ctr" defTabSz="914400" rtl="0" eaLnBrk="1" fontAlgn="auto" latinLnBrk="0" hangingPunct="1">
                        <a:lnSpc>
                          <a:spcPct val="150000"/>
                        </a:lnSpc>
                        <a:spcBef>
                          <a:spcPts val="0"/>
                        </a:spcBef>
                        <a:spcAft>
                          <a:spcPts val="0"/>
                        </a:spcAft>
                        <a:buClrTx/>
                        <a:buSzTx/>
                        <a:buFontTx/>
                        <a:buNone/>
                        <a:tabLst>
                          <a:tab pos="2430780" algn="l"/>
                        </a:tabLst>
                        <a:defRPr/>
                      </a:pPr>
                      <a:r>
                        <a:rPr lang="zh-CN" altLang="zh-CN" sz="2800" b="1" kern="100" dirty="0" smtClean="0">
                          <a:effectLst/>
                          <a:latin typeface="Times New Roman"/>
                          <a:ea typeface="方正细黑一_GBK"/>
                          <a:cs typeface="Times New Roman"/>
                        </a:rPr>
                        <a:t>结果</a:t>
                      </a:r>
                      <a:endParaRPr lang="zh-CN" altLang="zh-CN" sz="2800" kern="100" dirty="0" smtClean="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tabLst>
                          <a:tab pos="2430780" algn="l"/>
                        </a:tabLst>
                      </a:pPr>
                      <a:r>
                        <a:rPr lang="zh-CN" sz="2800" b="1" kern="100" dirty="0">
                          <a:effectLst/>
                          <a:latin typeface="Times New Roman"/>
                          <a:ea typeface="方正细黑一_GBK"/>
                          <a:cs typeface="Times New Roman"/>
                        </a:rPr>
                        <a:t>除巴西外的拉丁美洲国家都建立了共和国；但拉美国家并未真正摆脱殖民压迫</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lnSpc>
                          <a:spcPct val="150000"/>
                        </a:lnSpc>
                        <a:spcAft>
                          <a:spcPts val="0"/>
                        </a:spcAft>
                        <a:tabLst>
                          <a:tab pos="2430780" algn="l"/>
                        </a:tabLst>
                      </a:pP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68847" y="76463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8" name="矩形 7"/>
          <p:cNvSpPr/>
          <p:nvPr/>
        </p:nvSpPr>
        <p:spPr>
          <a:xfrm>
            <a:off x="4801407" y="141272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海地</a:t>
            </a:r>
            <a:endParaRPr lang="zh-CN" altLang="en-US" dirty="0"/>
          </a:p>
        </p:txBody>
      </p:sp>
      <p:sp>
        <p:nvSpPr>
          <p:cNvPr id="9" name="矩形 8"/>
          <p:cNvSpPr/>
          <p:nvPr/>
        </p:nvSpPr>
        <p:spPr>
          <a:xfrm>
            <a:off x="4110168" y="276176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玻利瓦尔</a:t>
            </a:r>
            <a:endParaRPr lang="zh-CN" altLang="en-US"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1706372999"/>
              </p:ext>
            </p:extLst>
          </p:nvPr>
        </p:nvGraphicFramePr>
        <p:xfrm>
          <a:off x="840858" y="814696"/>
          <a:ext cx="10369439" cy="5729592"/>
        </p:xfrm>
        <a:graphic>
          <a:graphicData uri="http://schemas.openxmlformats.org/drawingml/2006/table">
            <a:tbl>
              <a:tblPr/>
              <a:tblGrid>
                <a:gridCol w="864119"/>
                <a:gridCol w="2736380"/>
                <a:gridCol w="6768940"/>
              </a:tblGrid>
              <a:tr h="1296180">
                <a:tc rowSpan="3">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背景</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各国大多政局动荡，普遍实行军事独裁统治，政治经济发展停滞不前</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669378">
                <a:tc vMerge="1">
                  <a:txBody>
                    <a:bodyPr/>
                    <a:lstStyle/>
                    <a:p>
                      <a:endParaRPr lang="zh-CN" altLang="en-US"/>
                    </a:p>
                  </a:txBody>
                  <a:tcPr/>
                </a:tc>
                <a:tc gridSpan="2">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英美等国的经济侵略和政治渗透</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872916">
                <a:tc vMerge="1">
                  <a:txBody>
                    <a:bodyPr/>
                    <a:lstStyle/>
                    <a:p>
                      <a:endParaRPr lang="zh-CN" altLang="en-US"/>
                    </a:p>
                  </a:txBody>
                  <a:tcPr/>
                </a:tc>
                <a:tc gridSpan="2">
                  <a:txBody>
                    <a:bodyPr/>
                    <a:lstStyle/>
                    <a:p>
                      <a:pPr algn="l">
                        <a:lnSpc>
                          <a:spcPct val="140000"/>
                        </a:lnSpc>
                        <a:spcAft>
                          <a:spcPts val="0"/>
                        </a:spcAft>
                        <a:tabLst>
                          <a:tab pos="2430780" algn="l"/>
                        </a:tabLst>
                      </a:pPr>
                      <a:r>
                        <a:rPr lang="en-US" sz="2800" b="1" kern="100" dirty="0">
                          <a:effectLst/>
                          <a:latin typeface="Times New Roman"/>
                          <a:ea typeface="方正细黑一_GBK"/>
                          <a:cs typeface="Courier New"/>
                        </a:rPr>
                        <a:t>1823</a:t>
                      </a:r>
                      <a:r>
                        <a:rPr lang="zh-CN" sz="2800" b="1" kern="100" dirty="0">
                          <a:effectLst/>
                          <a:latin typeface="Times New Roman"/>
                          <a:ea typeface="方正细黑一_GBK"/>
                          <a:cs typeface="Times New Roman"/>
                        </a:rPr>
                        <a:t>年，美国发</a:t>
                      </a:r>
                      <a:r>
                        <a:rPr lang="zh-CN" sz="2800" b="1" kern="100" dirty="0" smtClean="0">
                          <a:effectLst/>
                          <a:latin typeface="Times New Roman"/>
                          <a:ea typeface="方正细黑一_GBK"/>
                          <a:cs typeface="Times New Roman"/>
                        </a:rPr>
                        <a:t>表</a:t>
                      </a:r>
                      <a:r>
                        <a:rPr lang="en-US" altLang="zh-CN" sz="2800" b="1" kern="100" dirty="0" smtClean="0">
                          <a:effectLst/>
                          <a:latin typeface="Times New Roman"/>
                          <a:ea typeface="方正细黑一_GBK"/>
                          <a:cs typeface="Times New Roman"/>
                        </a:rPr>
                        <a:t>______</a:t>
                      </a:r>
                      <a:r>
                        <a:rPr lang="zh-CN" sz="2800" b="1" kern="100" dirty="0" smtClean="0">
                          <a:effectLst/>
                          <a:latin typeface="Times New Roman"/>
                          <a:ea typeface="方正细黑一_GBK"/>
                          <a:cs typeface="Times New Roman"/>
                        </a:rPr>
                        <a:t>宣</a:t>
                      </a:r>
                      <a:r>
                        <a:rPr lang="zh-CN" sz="2800" b="1" kern="100" dirty="0">
                          <a:effectLst/>
                          <a:latin typeface="Times New Roman"/>
                          <a:ea typeface="方正细黑一_GBK"/>
                          <a:cs typeface="Times New Roman"/>
                        </a:rPr>
                        <a:t>言，将拉丁美洲视为自己的势力范围。美国在对拉丁美洲进行经济侵略的同时，还进行武力干涉，实行了</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金元外交</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和</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大棒政策</a:t>
                      </a:r>
                      <a:r>
                        <a:rPr lang="en-US" sz="2800" b="1" kern="100" dirty="0">
                          <a:effectLst/>
                          <a:latin typeface="Times New Roman"/>
                          <a:ea typeface="方正细黑一_GBK"/>
                          <a:cs typeface="Courier New"/>
                        </a:rPr>
                        <a:t>”</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696302">
                <a:tc rowSpan="2">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典型地区</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巴西建立共和国</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en-US" sz="2800" b="1" kern="100">
                          <a:effectLst/>
                          <a:latin typeface="Times New Roman"/>
                          <a:ea typeface="方正细黑一_GBK"/>
                          <a:cs typeface="Courier New"/>
                        </a:rPr>
                        <a:t>1889</a:t>
                      </a:r>
                      <a:r>
                        <a:rPr lang="zh-CN" sz="2800" b="1" kern="100">
                          <a:effectLst/>
                          <a:latin typeface="Times New Roman"/>
                          <a:ea typeface="方正细黑一_GBK"/>
                          <a:cs typeface="Times New Roman"/>
                        </a:rPr>
                        <a:t>年，巴西废除君主制，建立共和国</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5958">
                <a:tc vMerge="1">
                  <a:txBody>
                    <a:bodyPr/>
                    <a:lstStyle/>
                    <a:p>
                      <a:endParaRPr lang="zh-CN" altLang="en-US"/>
                    </a:p>
                  </a:txBody>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墨西哥资产阶级革命</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4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1910</a:t>
                      </a:r>
                      <a:r>
                        <a:rPr lang="zh-CN" sz="2800" b="1" kern="100" dirty="0">
                          <a:effectLst/>
                          <a:latin typeface="Times New Roman"/>
                          <a:ea typeface="方正细黑一_GBK"/>
                          <a:cs typeface="Times New Roman"/>
                        </a:rPr>
                        <a:t>年，墨西哥爆发资产阶级革命；</a:t>
                      </a:r>
                      <a:endParaRPr lang="zh-CN" sz="2800" kern="100" dirty="0">
                        <a:effectLst/>
                        <a:latin typeface="宋体"/>
                        <a:cs typeface="Courier New"/>
                      </a:endParaRPr>
                    </a:p>
                    <a:p>
                      <a:pPr algn="just">
                        <a:lnSpc>
                          <a:spcPct val="140000"/>
                        </a:lnSpc>
                        <a:spcAft>
                          <a:spcPts val="0"/>
                        </a:spcAft>
                        <a:tabLst>
                          <a:tab pos="2430780" algn="l"/>
                        </a:tabLst>
                      </a:pPr>
                      <a:r>
                        <a:rPr lang="zh-CN" sz="2800" b="1" kern="100" dirty="0">
                          <a:effectLst/>
                          <a:latin typeface="宋体"/>
                          <a:cs typeface="宋体"/>
                        </a:rPr>
                        <a:t>②</a:t>
                      </a:r>
                      <a:r>
                        <a:rPr lang="en-US" sz="2800" b="1" kern="100" dirty="0">
                          <a:effectLst/>
                          <a:latin typeface="Times New Roman"/>
                          <a:ea typeface="方正细黑一_GBK"/>
                          <a:cs typeface="Courier New"/>
                        </a:rPr>
                        <a:t>1917</a:t>
                      </a:r>
                      <a:r>
                        <a:rPr lang="zh-CN" sz="2800" b="1" kern="100" dirty="0">
                          <a:effectLst/>
                          <a:latin typeface="Times New Roman"/>
                          <a:ea typeface="方正细黑一_GBK"/>
                          <a:cs typeface="Times New Roman"/>
                        </a:rPr>
                        <a:t>年，墨西哥颁布了资产阶级宪法</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内容占位符 1"/>
          <p:cNvSpPr>
            <a:spLocks noGrp="1"/>
          </p:cNvSpPr>
          <p:nvPr>
            <p:ph idx="1"/>
          </p:nvPr>
        </p:nvSpPr>
        <p:spPr>
          <a:xfrm>
            <a:off x="609759" y="188550"/>
            <a:ext cx="10975658" cy="5040640"/>
          </a:xfrm>
        </p:spPr>
        <p:txBody>
          <a:bodyPr>
            <a:normAutofit/>
          </a:bodyPr>
          <a:lstStyle/>
          <a:p>
            <a:pPr indent="268288" algn="just">
              <a:lnSpc>
                <a:spcPct val="10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solidFill>
                  <a:srgbClr val="C0504D"/>
                </a:solidFill>
                <a:latin typeface="Times New Roman"/>
                <a:ea typeface="方正细黑一_GBK"/>
                <a:cs typeface="Courier New"/>
              </a:rPr>
              <a:t>19</a:t>
            </a:r>
            <a:r>
              <a:rPr lang="zh-CN" altLang="zh-CN" sz="2800" b="1" kern="100" dirty="0">
                <a:solidFill>
                  <a:srgbClr val="C0504D"/>
                </a:solidFill>
                <a:latin typeface="Times New Roman"/>
                <a:ea typeface="方正细黑一_GBK"/>
                <a:cs typeface="Times New Roman"/>
              </a:rPr>
              <a:t>世纪至</a:t>
            </a:r>
            <a:r>
              <a:rPr lang="en-US" altLang="zh-CN" sz="2800" b="1" kern="100" dirty="0">
                <a:solidFill>
                  <a:srgbClr val="C0504D"/>
                </a:solidFill>
                <a:latin typeface="Times New Roman"/>
                <a:ea typeface="方正细黑一_GBK"/>
                <a:cs typeface="Courier New"/>
              </a:rPr>
              <a:t>20</a:t>
            </a:r>
            <a:r>
              <a:rPr lang="zh-CN" altLang="zh-CN" sz="2800" b="1" kern="100" dirty="0">
                <a:solidFill>
                  <a:srgbClr val="C0504D"/>
                </a:solidFill>
                <a:latin typeface="Times New Roman"/>
                <a:ea typeface="方正细黑一_GBK"/>
                <a:cs typeface="Times New Roman"/>
              </a:rPr>
              <a:t>世纪初</a:t>
            </a:r>
            <a:endParaRPr lang="zh-CN" altLang="zh-CN" sz="1050" kern="100" dirty="0">
              <a:latin typeface="宋体"/>
              <a:cs typeface="Courier New"/>
            </a:endParaRPr>
          </a:p>
          <a:p>
            <a:pPr indent="268288">
              <a:lnSpc>
                <a:spcPct val="100000"/>
              </a:lnSpc>
            </a:pPr>
            <a:endParaRPr lang="zh-CN" altLang="en-US" sz="2800" dirty="0"/>
          </a:p>
        </p:txBody>
      </p:sp>
      <p:sp>
        <p:nvSpPr>
          <p:cNvPr id="7" name="矩形 6"/>
          <p:cNvSpPr/>
          <p:nvPr/>
        </p:nvSpPr>
        <p:spPr>
          <a:xfrm>
            <a:off x="4687500" y="290578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门罗</a:t>
            </a:r>
            <a:endParaRPr lang="zh-CN" altLang="en-US"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94689" y="1423387"/>
            <a:ext cx="10975658" cy="4525963"/>
          </a:xfrm>
        </p:spPr>
        <p:txBody>
          <a:bodyPr>
            <a:normAutofit/>
          </a:bodyPr>
          <a:lstStyle/>
          <a:p>
            <a:pPr indent="535305"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欧洲殖民者长期的政治压迫和经济剥削、拉丁美洲自身经济的发展、启蒙思想的传播、法国大革命、美国独立战争等因素推动了拉丁美洲独立运动。</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764630"/>
            <a:ext cx="10975658" cy="4525963"/>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二、亚洲的觉醒</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背景</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340318592"/>
              </p:ext>
            </p:extLst>
          </p:nvPr>
        </p:nvGraphicFramePr>
        <p:xfrm>
          <a:off x="1026432" y="2615594"/>
          <a:ext cx="9967835" cy="2901696"/>
        </p:xfrm>
        <a:graphic>
          <a:graphicData uri="http://schemas.openxmlformats.org/drawingml/2006/table">
            <a:tbl>
              <a:tblPr/>
              <a:tblGrid>
                <a:gridCol w="1614675"/>
                <a:gridCol w="8353160"/>
              </a:tblGrid>
              <a:tr h="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政治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帝国主义的侵略加深了亚洲各国的民族危机</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经济</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亚洲国家的封建经济进一步解体，民族资本主义得到一定发展</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思想</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民族忧患意识和民主改革意识觉醒</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1"/>
            <a:ext cx="10975658" cy="496863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表现</a:t>
            </a:r>
            <a:endParaRPr lang="zh-CN" altLang="zh-CN" sz="1050" kern="100" dirty="0">
              <a:latin typeface="宋体"/>
              <a:cs typeface="Courier New"/>
            </a:endParaRPr>
          </a:p>
          <a:p>
            <a:endParaRPr lang="zh-CN" altLang="en-US" sz="2800" dirty="0"/>
          </a:p>
        </p:txBody>
      </p:sp>
      <p:graphicFrame>
        <p:nvGraphicFramePr>
          <p:cNvPr id="5" name="表格 4"/>
          <p:cNvGraphicFramePr>
            <a:graphicFrameLocks noGrp="1"/>
          </p:cNvGraphicFramePr>
          <p:nvPr>
            <p:extLst>
              <p:ext uri="{D42A27DB-BD31-4B8C-83A1-F6EECF244321}">
                <p14:modId xmlns:p14="http://schemas.microsoft.com/office/powerpoint/2010/main" val="3229980760"/>
              </p:ext>
            </p:extLst>
          </p:nvPr>
        </p:nvGraphicFramePr>
        <p:xfrm>
          <a:off x="984878" y="1531462"/>
          <a:ext cx="10081399" cy="4633918"/>
        </p:xfrm>
        <a:graphic>
          <a:graphicData uri="http://schemas.openxmlformats.org/drawingml/2006/table">
            <a:tbl>
              <a:tblPr/>
              <a:tblGrid>
                <a:gridCol w="1368189"/>
                <a:gridCol w="1440200"/>
                <a:gridCol w="7273010"/>
              </a:tblGrid>
              <a:tr h="889398">
                <a:tc row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印度</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的民</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族解</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放运动</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pPr>
                      <a:r>
                        <a:rPr lang="zh-CN" sz="2800" b="1" kern="100">
                          <a:effectLst/>
                          <a:latin typeface="Times New Roman"/>
                          <a:ea typeface="方正细黑一_GBK"/>
                        </a:rPr>
                        <a:t>条件</a:t>
                      </a:r>
                      <a:endParaRPr lang="zh-CN" sz="2800" kern="100">
                        <a:effectLst/>
                        <a:latin typeface="Times New Roman"/>
                        <a:ea typeface="宋体"/>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dirty="0">
                          <a:effectLst/>
                          <a:latin typeface="Times New Roman"/>
                          <a:ea typeface="方正细黑一_GBK"/>
                          <a:cs typeface="Courier New"/>
                        </a:rPr>
                        <a:t>1885</a:t>
                      </a:r>
                      <a:r>
                        <a:rPr lang="zh-CN" sz="2800" b="1" kern="100" dirty="0">
                          <a:effectLst/>
                          <a:latin typeface="Times New Roman"/>
                          <a:ea typeface="方正细黑一_GBK"/>
                          <a:cs typeface="Times New Roman"/>
                        </a:rPr>
                        <a:t>年，印度民族资产阶级成</a:t>
                      </a:r>
                      <a:r>
                        <a:rPr lang="zh-CN" sz="2800" b="1" kern="100" dirty="0" smtClean="0">
                          <a:effectLst/>
                          <a:latin typeface="Times New Roman"/>
                          <a:ea typeface="方正细黑一_GBK"/>
                          <a:cs typeface="Times New Roman"/>
                        </a:rPr>
                        <a:t>立</a:t>
                      </a:r>
                      <a:r>
                        <a:rPr lang="en-US" altLang="zh-CN" sz="2800" b="1" kern="100" dirty="0" smtClean="0">
                          <a:effectLst/>
                          <a:latin typeface="Times New Roman"/>
                          <a:ea typeface="方正细黑一_GBK"/>
                          <a:cs typeface="Times New Roman"/>
                        </a:rPr>
                        <a:t>___________</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4520">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过程</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1905</a:t>
                      </a:r>
                      <a:r>
                        <a:rPr lang="zh-CN" sz="2800" b="1" kern="100" dirty="0">
                          <a:effectLst/>
                          <a:latin typeface="Times New Roman"/>
                          <a:ea typeface="方正细黑一_GBK"/>
                          <a:cs typeface="Times New Roman"/>
                        </a:rPr>
                        <a:t>年，</a:t>
                      </a:r>
                      <a:r>
                        <a:rPr lang="zh-CN" sz="2800" b="1" kern="100" dirty="0" smtClean="0">
                          <a:effectLst/>
                          <a:latin typeface="Times New Roman"/>
                          <a:ea typeface="方正细黑一_GBK"/>
                          <a:cs typeface="Times New Roman"/>
                        </a:rPr>
                        <a:t>以</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为</a:t>
                      </a:r>
                      <a:r>
                        <a:rPr lang="zh-CN" sz="2800" b="1" kern="100" dirty="0">
                          <a:effectLst/>
                          <a:latin typeface="Times New Roman"/>
                          <a:ea typeface="方正细黑一_GBK"/>
                          <a:cs typeface="Times New Roman"/>
                        </a:rPr>
                        <a:t>首的国大党激进派主张联合人民群众的力量，推翻殖民统治，实现民族独立；</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en-US" sz="2800" b="1" kern="100" dirty="0">
                          <a:effectLst/>
                          <a:latin typeface="Times New Roman"/>
                          <a:ea typeface="方正细黑一_GBK"/>
                          <a:cs typeface="Courier New"/>
                        </a:rPr>
                        <a:t>1908</a:t>
                      </a:r>
                      <a:r>
                        <a:rPr lang="zh-CN" sz="2800" b="1" kern="100" dirty="0">
                          <a:effectLst/>
                          <a:latin typeface="Times New Roman"/>
                          <a:ea typeface="方正细黑一_GBK"/>
                          <a:cs typeface="Times New Roman"/>
                        </a:rPr>
                        <a:t>年，孟买工人政治总罢工，表明印度无产阶级开始登上政治斗争的舞台</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8790192" y="177277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国民大会党</a:t>
            </a:r>
            <a:endParaRPr lang="zh-CN" altLang="en-US" dirty="0"/>
          </a:p>
        </p:txBody>
      </p:sp>
      <p:sp>
        <p:nvSpPr>
          <p:cNvPr id="9" name="矩形 8"/>
          <p:cNvSpPr/>
          <p:nvPr/>
        </p:nvSpPr>
        <p:spPr>
          <a:xfrm>
            <a:off x="5953567" y="263689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提拉克</a:t>
            </a:r>
            <a:endParaRPr lang="zh-CN" altLang="en-US"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6"/>
          <p:cNvGraphicFramePr>
            <a:graphicFrameLocks noGrp="1"/>
          </p:cNvGraphicFramePr>
          <p:nvPr>
            <p:ph idx="1"/>
            <p:extLst>
              <p:ext uri="{D42A27DB-BD31-4B8C-83A1-F6EECF244321}">
                <p14:modId xmlns:p14="http://schemas.microsoft.com/office/powerpoint/2010/main" val="727527430"/>
              </p:ext>
            </p:extLst>
          </p:nvPr>
        </p:nvGraphicFramePr>
        <p:xfrm>
          <a:off x="1200907" y="1480591"/>
          <a:ext cx="9865370" cy="3820669"/>
        </p:xfrm>
        <a:graphic>
          <a:graphicData uri="http://schemas.openxmlformats.org/drawingml/2006/table">
            <a:tbl>
              <a:tblPr/>
              <a:tblGrid>
                <a:gridCol w="1584220"/>
                <a:gridCol w="1368190"/>
                <a:gridCol w="6912960"/>
              </a:tblGrid>
              <a:tr h="720100">
                <a:tc rowSpan="3">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伊朗立宪革命</a:t>
                      </a:r>
                      <a:endParaRPr lang="zh-CN" sz="2800" kern="100" dirty="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时间</a:t>
                      </a:r>
                      <a:endParaRPr lang="zh-CN" sz="2800" kern="10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a:effectLst/>
                          <a:latin typeface="Times New Roman"/>
                          <a:ea typeface="方正细黑一_GBK"/>
                          <a:cs typeface="Courier New"/>
                        </a:rPr>
                        <a:t>1905—1911</a:t>
                      </a:r>
                      <a:r>
                        <a:rPr lang="zh-CN" sz="2800" b="1" kern="100">
                          <a:effectLst/>
                          <a:latin typeface="Times New Roman"/>
                          <a:ea typeface="方正细黑一_GBK"/>
                          <a:cs typeface="Times New Roman"/>
                        </a:rPr>
                        <a:t>年，伊朗发生了立宪革命</a:t>
                      </a:r>
                      <a:endParaRPr lang="zh-CN" sz="2800" kern="10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6591">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成果</a:t>
                      </a:r>
                      <a:endParaRPr lang="zh-CN" sz="2800" kern="10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制定了伊朗历史上第一部资产阶级性质的宪法，规定伊朗为君主立宪国家</a:t>
                      </a:r>
                      <a:endParaRPr lang="zh-CN" sz="2800" kern="10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影响</a:t>
                      </a:r>
                      <a:endParaRPr lang="zh-CN" sz="2800" kern="10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打击了封建主义和外国势力，传播了民族民主革命思</a:t>
                      </a:r>
                      <a:r>
                        <a:rPr lang="zh-CN" sz="2800" b="1" kern="100" dirty="0" smtClean="0">
                          <a:effectLst/>
                          <a:latin typeface="Times New Roman"/>
                          <a:ea typeface="方正细黑一_GBK"/>
                          <a:cs typeface="Times New Roman"/>
                        </a:rPr>
                        <a:t>想</a:t>
                      </a:r>
                      <a:endParaRPr lang="zh-CN" sz="2800" kern="100" dirty="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矩形 8"/>
          <p:cNvSpPr/>
          <p:nvPr/>
        </p:nvSpPr>
        <p:spPr>
          <a:xfrm>
            <a:off x="1200907" y="88417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extLst>
              <p:ext uri="{D42A27DB-BD31-4B8C-83A1-F6EECF244321}">
                <p14:modId xmlns:p14="http://schemas.microsoft.com/office/powerpoint/2010/main" val="1628190941"/>
              </p:ext>
            </p:extLst>
          </p:nvPr>
        </p:nvGraphicFramePr>
        <p:xfrm>
          <a:off x="696838" y="1159422"/>
          <a:ext cx="10513459" cy="5077968"/>
        </p:xfrm>
        <a:graphic>
          <a:graphicData uri="http://schemas.openxmlformats.org/drawingml/2006/table">
            <a:tbl>
              <a:tblPr/>
              <a:tblGrid>
                <a:gridCol w="1224169"/>
                <a:gridCol w="1152160"/>
                <a:gridCol w="8137130"/>
              </a:tblGrid>
              <a:tr h="905192">
                <a:tc row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中国辛亥革命</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性质</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辛亥革命拉开了中国完全意义上的近代民族民主革命的序幕</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0769">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意义</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推翻了清王朝统治，结束了统治中国两千多年</a:t>
                      </a:r>
                      <a:r>
                        <a:rPr lang="zh-CN" sz="2800" b="1" kern="100" dirty="0" smtClean="0">
                          <a:effectLst/>
                          <a:latin typeface="Times New Roman"/>
                          <a:ea typeface="方正细黑一_GBK"/>
                          <a:cs typeface="Times New Roman"/>
                        </a:rPr>
                        <a:t>的</a:t>
                      </a:r>
                      <a:r>
                        <a:rPr lang="en-US" altLang="zh-CN" sz="2800" b="1" kern="100" dirty="0" smtClean="0">
                          <a:effectLst/>
                          <a:latin typeface="Times New Roman"/>
                          <a:ea typeface="方正细黑一_GBK"/>
                          <a:cs typeface="Times New Roman"/>
                        </a:rPr>
                        <a:t>_____________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建立了亚洲第一个共和国；</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它打开了中国进步潮流的闸门，传播</a:t>
                      </a:r>
                      <a:r>
                        <a:rPr lang="zh-CN" sz="2800" b="1" kern="100" dirty="0" smtClean="0">
                          <a:effectLst/>
                          <a:latin typeface="Times New Roman"/>
                          <a:ea typeface="方正细黑一_GBK"/>
                          <a:cs typeface="Times New Roman"/>
                        </a:rPr>
                        <a:t>了</a:t>
                      </a:r>
                      <a:r>
                        <a:rPr lang="en-US" altLang="zh-CN" sz="2800" b="1" kern="100" dirty="0" smtClean="0">
                          <a:effectLst/>
                          <a:latin typeface="Times New Roman"/>
                          <a:ea typeface="方正细黑一_GBK"/>
                          <a:cs typeface="Times New Roman"/>
                        </a:rPr>
                        <a:t>_________</a:t>
                      </a:r>
                    </a:p>
                    <a:p>
                      <a:pPr algn="l">
                        <a:lnSpc>
                          <a:spcPct val="170000"/>
                        </a:lnSpc>
                        <a:spcAft>
                          <a:spcPts val="0"/>
                        </a:spcAft>
                        <a:tabLst>
                          <a:tab pos="2430780" algn="l"/>
                        </a:tabLst>
                      </a:pPr>
                      <a:r>
                        <a:rPr lang="en-US" altLang="zh-CN" sz="2800" b="1" kern="100" dirty="0" smtClean="0">
                          <a:effectLst/>
                          <a:latin typeface="Times New Roman"/>
                          <a:ea typeface="方正细黑一_GBK"/>
                          <a:cs typeface="Times New Roman"/>
                        </a:rPr>
                        <a:t>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极大推动了中华民族思想解放，以巨大的震撼力和影响力推动了中国社会变革</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654940" y="47659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7" name="矩形 6"/>
          <p:cNvSpPr/>
          <p:nvPr/>
        </p:nvSpPr>
        <p:spPr>
          <a:xfrm>
            <a:off x="3100777" y="3481860"/>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君主专制制度</a:t>
            </a:r>
            <a:endParaRPr lang="zh-CN" altLang="en-US" dirty="0"/>
          </a:p>
        </p:txBody>
      </p:sp>
      <p:sp>
        <p:nvSpPr>
          <p:cNvPr id="9" name="矩形 8"/>
          <p:cNvSpPr/>
          <p:nvPr/>
        </p:nvSpPr>
        <p:spPr>
          <a:xfrm>
            <a:off x="9482057" y="422111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民主共</a:t>
            </a:r>
            <a:r>
              <a:rPr lang="zh-CN" altLang="en-US" sz="2800" b="1" kern="100" dirty="0" smtClean="0">
                <a:solidFill>
                  <a:srgbClr val="FF0000"/>
                </a:solidFill>
                <a:latin typeface="Times New Roman"/>
                <a:ea typeface="方正细黑一_GBK"/>
                <a:cs typeface="Times New Roman"/>
              </a:rPr>
              <a:t>和</a:t>
            </a:r>
            <a:endParaRPr lang="zh-CN" altLang="en-US" dirty="0"/>
          </a:p>
        </p:txBody>
      </p:sp>
      <p:sp>
        <p:nvSpPr>
          <p:cNvPr id="10" name="矩形 9"/>
          <p:cNvSpPr/>
          <p:nvPr/>
        </p:nvSpPr>
        <p:spPr>
          <a:xfrm>
            <a:off x="3145177" y="4941210"/>
            <a:ext cx="906017" cy="523220"/>
          </a:xfrm>
          <a:prstGeom prst="rect">
            <a:avLst/>
          </a:prstGeom>
        </p:spPr>
        <p:txBody>
          <a:bodyPr wrap="none">
            <a:spAutoFit/>
          </a:bodyPr>
          <a:lstStyle/>
          <a:p>
            <a:pPr lvl="0"/>
            <a:r>
              <a:rPr lang="zh-CN" altLang="en-US" sz="2800" b="1" kern="100" dirty="0">
                <a:solidFill>
                  <a:srgbClr val="FF0000"/>
                </a:solidFill>
                <a:latin typeface="Times New Roman"/>
                <a:ea typeface="方正细黑一_GBK"/>
                <a:cs typeface="Times New Roman"/>
              </a:rPr>
              <a:t>理念</a:t>
            </a:r>
            <a:endParaRPr lang="zh-CN" altLang="en-US" dirty="0">
              <a:solidFill>
                <a:prstClr val="black"/>
              </a:solidFill>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27"/>
            <a:ext cx="10975658" cy="380592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世纪初，亚洲各国的民族民主意识加强，掀起了反帝反封建斗争的新高潮，推动了历史的进步，使亚洲殖民地半殖民地国家逐渐向近代化国家迈进。</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80"/>
            <a:ext cx="10975658" cy="5184660"/>
          </a:xfrm>
        </p:spPr>
        <p:txBody>
          <a:bodyPr>
            <a:normAutofit/>
          </a:bodyPr>
          <a:lstStyle/>
          <a:p>
            <a:pPr indent="447675"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三、非洲的抗争</a:t>
            </a:r>
            <a:endParaRPr lang="zh-CN" altLang="zh-CN" sz="1050" kern="100" dirty="0">
              <a:latin typeface="宋体"/>
              <a:cs typeface="Courier New"/>
            </a:endParaRPr>
          </a:p>
          <a:p>
            <a:pPr indent="4476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914877447"/>
              </p:ext>
            </p:extLst>
          </p:nvPr>
        </p:nvGraphicFramePr>
        <p:xfrm>
          <a:off x="1128897" y="1628809"/>
          <a:ext cx="10081400" cy="4176580"/>
        </p:xfrm>
        <a:graphic>
          <a:graphicData uri="http://schemas.openxmlformats.org/drawingml/2006/table">
            <a:tbl>
              <a:tblPr/>
              <a:tblGrid>
                <a:gridCol w="1512210"/>
                <a:gridCol w="6840950"/>
                <a:gridCol w="1728240"/>
              </a:tblGrid>
              <a:tr h="502885">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事件</a:t>
                      </a:r>
                      <a:endParaRPr lang="zh-CN" sz="2800" kern="100" dirty="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概况</a:t>
                      </a:r>
                      <a:endParaRPr lang="zh-CN" sz="2800" kern="10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结果</a:t>
                      </a:r>
                      <a:endParaRPr lang="zh-CN" sz="2800" kern="10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1156">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埃及的</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抗英</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斗争</a:t>
                      </a:r>
                      <a:endParaRPr lang="zh-CN" sz="2800" kern="100" dirty="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祖国党提出</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埃及是埃及人的埃及</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的口号，以此唤起埃及人民的民族意识；</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en-US" sz="2800" b="1" kern="100" dirty="0">
                          <a:effectLst/>
                          <a:latin typeface="Times New Roman"/>
                          <a:ea typeface="方正细黑一_GBK"/>
                          <a:cs typeface="Courier New"/>
                        </a:rPr>
                        <a:t>1882</a:t>
                      </a:r>
                      <a:r>
                        <a:rPr lang="zh-CN" sz="2800" b="1" kern="100" dirty="0">
                          <a:effectLst/>
                          <a:latin typeface="Times New Roman"/>
                          <a:ea typeface="方正细黑一_GBK"/>
                          <a:cs typeface="Times New Roman"/>
                        </a:rPr>
                        <a:t>年，祖国党领袖、爱国军</a:t>
                      </a:r>
                      <a:r>
                        <a:rPr lang="zh-CN" sz="2800" b="1" kern="100" dirty="0" smtClean="0">
                          <a:effectLst/>
                          <a:latin typeface="Times New Roman"/>
                          <a:ea typeface="方正细黑一_GBK"/>
                          <a:cs typeface="Times New Roman"/>
                        </a:rPr>
                        <a:t>官</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领</a:t>
                      </a:r>
                      <a:r>
                        <a:rPr lang="zh-CN" sz="2800" b="1" kern="100" dirty="0">
                          <a:effectLst/>
                          <a:latin typeface="Times New Roman"/>
                          <a:ea typeface="方正细黑一_GBK"/>
                          <a:cs typeface="Times New Roman"/>
                        </a:rPr>
                        <a:t>导埃及军民进行了英勇无畏的抵抗</a:t>
                      </a:r>
                      <a:endParaRPr lang="zh-CN" sz="2800" kern="100" dirty="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抵抗失败，阿拉比被俘，英国占领埃及</a:t>
                      </a:r>
                      <a:endParaRPr lang="zh-CN" sz="2800" kern="100" dirty="0">
                        <a:effectLst/>
                        <a:latin typeface="宋体"/>
                        <a:cs typeface="Courier New"/>
                      </a:endParaRPr>
                    </a:p>
                  </a:txBody>
                  <a:tcPr marL="47542" marR="475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071344" y="4274029"/>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阿拉比</a:t>
            </a:r>
            <a:endParaRPr lang="zh-CN" altLang="en-US"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339011816"/>
              </p:ext>
            </p:extLst>
          </p:nvPr>
        </p:nvGraphicFramePr>
        <p:xfrm>
          <a:off x="912867" y="1639133"/>
          <a:ext cx="10081400" cy="3230067"/>
        </p:xfrm>
        <a:graphic>
          <a:graphicData uri="http://schemas.openxmlformats.org/drawingml/2006/table">
            <a:tbl>
              <a:tblPr/>
              <a:tblGrid>
                <a:gridCol w="1872260"/>
                <a:gridCol w="5328740"/>
                <a:gridCol w="2880400"/>
              </a:tblGrid>
              <a:tr h="3230067">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苏丹</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马赫迪</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起义</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1881</a:t>
                      </a:r>
                      <a:r>
                        <a:rPr lang="zh-CN" sz="2800" b="1" kern="100" dirty="0">
                          <a:effectLst/>
                          <a:latin typeface="Times New Roman"/>
                          <a:ea typeface="方正细黑一_GBK"/>
                          <a:cs typeface="Times New Roman"/>
                        </a:rPr>
                        <a:t>年，苏丹爆发大起义；</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武装起义持续近</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年，起义者曾占领苏丹大部分地区，沉重打击了英国侵略者</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起义失败后</a:t>
                      </a:r>
                      <a:r>
                        <a:rPr lang="zh-CN" sz="2800" b="1" kern="100" dirty="0" smtClean="0">
                          <a:effectLst/>
                          <a:latin typeface="Times New Roman"/>
                          <a:ea typeface="方正细黑一_GBK"/>
                          <a:cs typeface="Times New Roman"/>
                        </a:rPr>
                        <a:t>，</a:t>
                      </a:r>
                      <a:endParaRPr lang="en-US" altLang="zh-CN" sz="2800" b="1" kern="100" dirty="0" smtClean="0">
                        <a:effectLst/>
                        <a:latin typeface="Times New Roman"/>
                        <a:ea typeface="方正细黑一_GBK"/>
                        <a:cs typeface="Times New Roman"/>
                      </a:endParaRPr>
                    </a:p>
                    <a:p>
                      <a:pPr algn="ctr">
                        <a:lnSpc>
                          <a:spcPct val="170000"/>
                        </a:lnSpc>
                        <a:spcAft>
                          <a:spcPts val="0"/>
                        </a:spcAft>
                        <a:tabLst>
                          <a:tab pos="2430780" algn="l"/>
                        </a:tabLst>
                      </a:pPr>
                      <a:r>
                        <a:rPr lang="zh-CN" sz="2800" b="1" kern="100" dirty="0" smtClean="0">
                          <a:effectLst/>
                          <a:latin typeface="Times New Roman"/>
                          <a:ea typeface="方正细黑一_GBK"/>
                          <a:cs typeface="Times New Roman"/>
                        </a:rPr>
                        <a:t>英</a:t>
                      </a:r>
                      <a:r>
                        <a:rPr lang="zh-CN" sz="2800" b="1" kern="100" dirty="0">
                          <a:effectLst/>
                          <a:latin typeface="Times New Roman"/>
                          <a:ea typeface="方正细黑一_GBK"/>
                          <a:cs typeface="Times New Roman"/>
                        </a:rPr>
                        <a:t>国控制了苏丹</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42980" y="991043"/>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545639256"/>
              </p:ext>
            </p:extLst>
          </p:nvPr>
        </p:nvGraphicFramePr>
        <p:xfrm>
          <a:off x="1056888" y="1111350"/>
          <a:ext cx="9793359" cy="5077968"/>
        </p:xfrm>
        <a:graphic>
          <a:graphicData uri="http://schemas.openxmlformats.org/drawingml/2006/table">
            <a:tbl>
              <a:tblPr/>
              <a:tblGrid>
                <a:gridCol w="1296179"/>
                <a:gridCol w="6408890"/>
                <a:gridCol w="2088290"/>
              </a:tblGrid>
              <a:tr h="4525962">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埃塞俄</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比亚抗</a:t>
                      </a:r>
                      <a:endParaRPr lang="zh-CN" sz="2800" kern="100" dirty="0">
                        <a:effectLst/>
                        <a:latin typeface="宋体"/>
                        <a:cs typeface="Courier New"/>
                      </a:endParaRPr>
                    </a:p>
                    <a:p>
                      <a:pPr algn="ctr">
                        <a:lnSpc>
                          <a:spcPct val="170000"/>
                        </a:lnSpc>
                        <a:spcAft>
                          <a:spcPts val="0"/>
                        </a:spcAft>
                        <a:tabLst>
                          <a:tab pos="2430780" algn="l"/>
                        </a:tabLst>
                      </a:pPr>
                      <a:r>
                        <a:rPr lang="zh-CN" sz="2800" b="1" kern="100" dirty="0">
                          <a:effectLst/>
                          <a:latin typeface="Times New Roman"/>
                          <a:ea typeface="方正细黑一_GBK"/>
                          <a:cs typeface="Times New Roman"/>
                        </a:rPr>
                        <a:t>意战争</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1894</a:t>
                      </a:r>
                      <a:r>
                        <a:rPr lang="zh-CN" sz="2800" b="1" kern="100" dirty="0">
                          <a:effectLst/>
                          <a:latin typeface="Times New Roman"/>
                          <a:ea typeface="方正细黑一_GBK"/>
                          <a:cs typeface="Times New Roman"/>
                        </a:rPr>
                        <a:t>年，意大利发动对埃塞俄比亚的侵略战争；</a:t>
                      </a:r>
                      <a:endParaRPr lang="zh-CN" sz="2800" kern="100" dirty="0">
                        <a:effectLst/>
                        <a:latin typeface="宋体"/>
                        <a:cs typeface="Courier New"/>
                      </a:endParaRPr>
                    </a:p>
                    <a:p>
                      <a:pPr algn="just">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埃塞俄比亚皇</a:t>
                      </a:r>
                      <a:r>
                        <a:rPr lang="zh-CN" sz="2800" b="1" kern="100" dirty="0" smtClean="0">
                          <a:effectLst/>
                          <a:latin typeface="Times New Roman"/>
                          <a:ea typeface="方正细黑一_GBK"/>
                          <a:cs typeface="Times New Roman"/>
                        </a:rPr>
                        <a:t>帝</a:t>
                      </a:r>
                      <a:r>
                        <a:rPr lang="en-US" altLang="zh-CN" sz="2800" b="1" kern="100" dirty="0" smtClean="0">
                          <a:effectLst/>
                          <a:latin typeface="Times New Roman"/>
                          <a:ea typeface="方正细黑一_GBK"/>
                          <a:cs typeface="Times New Roman"/>
                        </a:rPr>
                        <a:t>______________</a:t>
                      </a:r>
                      <a:r>
                        <a:rPr lang="zh-CN" sz="2800" b="1" kern="100" dirty="0" smtClean="0">
                          <a:effectLst/>
                          <a:latin typeface="Times New Roman"/>
                          <a:ea typeface="方正细黑一_GBK"/>
                          <a:cs typeface="Times New Roman"/>
                        </a:rPr>
                        <a:t>发</a:t>
                      </a:r>
                      <a:r>
                        <a:rPr lang="zh-CN" sz="2800" b="1" kern="100" dirty="0">
                          <a:effectLst/>
                          <a:latin typeface="Times New Roman"/>
                          <a:ea typeface="方正细黑一_GBK"/>
                          <a:cs typeface="Times New Roman"/>
                        </a:rPr>
                        <a:t>表《告人民诏书》，号召人民抗击侵略者，保卫国家的独立；</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③</a:t>
                      </a:r>
                      <a:r>
                        <a:rPr lang="en-US" sz="2800" b="1" kern="100" dirty="0">
                          <a:effectLst/>
                          <a:latin typeface="Times New Roman"/>
                          <a:ea typeface="方正细黑一_GBK"/>
                          <a:cs typeface="Courier New"/>
                        </a:rPr>
                        <a:t>1896</a:t>
                      </a:r>
                      <a:r>
                        <a:rPr lang="zh-CN" sz="2800" b="1" kern="100" dirty="0">
                          <a:effectLst/>
                          <a:latin typeface="Times New Roman"/>
                          <a:ea typeface="方正细黑一_GBK"/>
                          <a:cs typeface="Times New Roman"/>
                        </a:rPr>
                        <a:t>年，打败侵埃意军，迫使意大利签署和约，承认埃塞俄比亚是独立国家</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埃塞俄比亚保持了自己的独立</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56887" y="55338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7" name="矩形 6"/>
          <p:cNvSpPr/>
          <p:nvPr/>
        </p:nvSpPr>
        <p:spPr>
          <a:xfrm>
            <a:off x="5477107" y="2660828"/>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孟尼利克二世</a:t>
            </a:r>
            <a:endParaRPr lang="zh-CN" altLang="en-US"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39357"/>
            <a:ext cx="10975658" cy="387793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非洲抗争的高潮主要发生在北非和东非的一些非洲传统大国，由于非洲大多数国家发展水平比较低，其反侵略斗争呈现出徘徊型的特征。</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89938"/>
            <a:ext cx="10975658" cy="4525963"/>
          </a:xfrm>
        </p:spPr>
        <p:txBody>
          <a:bodyPr>
            <a:normAutofit/>
          </a:bodyPr>
          <a:lstStyle/>
          <a:p>
            <a:endParaRPr lang="en-US" altLang="zh-CN" sz="2800" dirty="0" smtClean="0"/>
          </a:p>
          <a:p>
            <a:endParaRPr lang="zh-CN" altLang="en-US" sz="2800" dirty="0"/>
          </a:p>
        </p:txBody>
      </p:sp>
      <p:pic>
        <p:nvPicPr>
          <p:cNvPr id="14338"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76109" y="44530"/>
            <a:ext cx="5613838" cy="830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984877" y="943050"/>
            <a:ext cx="10225420" cy="5219891"/>
          </a:xfrm>
          <a:prstGeom prst="rect">
            <a:avLst/>
          </a:prstGeom>
        </p:spPr>
        <p:txBody>
          <a:bodyPr wrap="square">
            <a:spAutoFit/>
          </a:bodyPr>
          <a:lstStyle/>
          <a:p>
            <a:pPr indent="713740" algn="ctr">
              <a:lnSpc>
                <a:spcPct val="17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　民族意识觉醒</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亚非拉民族民主运动</a:t>
            </a:r>
            <a:endParaRPr lang="zh-CN" altLang="zh-CN" sz="2800" kern="100" dirty="0">
              <a:latin typeface="宋体"/>
              <a:cs typeface="Courier New"/>
            </a:endParaRPr>
          </a:p>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拉美实现独立的原因与缺陷</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到</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世纪后半叶，拉美工商业的发展促进了商品经济的繁荣，各地相继出现了商业中心。到</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世纪末，资本主义生产关系已在殖民地封建社会内部孕育成长。拉丁美洲的革命深深受益于同时代欧洲和北美的发展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欧洲启蒙运动时期的自</a:t>
            </a:r>
            <a:r>
              <a:rPr lang="zh-CN" altLang="zh-CN" sz="2800" b="1" kern="100" dirty="0" smtClean="0">
                <a:latin typeface="Times New Roman"/>
                <a:ea typeface="方正细黑一_GBK"/>
                <a:cs typeface="Times New Roman"/>
              </a:rPr>
              <a:t>由</a:t>
            </a:r>
            <a:endParaRPr lang="zh-CN" altLang="zh-CN" sz="280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1052671"/>
            <a:ext cx="10672548" cy="5256729"/>
          </a:xfrm>
        </p:spPr>
        <p:txBody>
          <a:bodyPr>
            <a:normAutofit/>
          </a:bodyPr>
          <a:lstStyle/>
          <a:p>
            <a:pPr lvl="0" indent="0" algn="just">
              <a:lnSpc>
                <a:spcPct val="170000"/>
              </a:lnSpc>
              <a:spcBef>
                <a:spcPts val="0"/>
              </a:spcBef>
              <a:tabLst>
                <a:tab pos="2430780" algn="l"/>
              </a:tabLst>
            </a:pPr>
            <a:r>
              <a:rPr lang="zh-CN" altLang="zh-CN" sz="2800" b="1" kern="100" dirty="0">
                <a:solidFill>
                  <a:prstClr val="black"/>
                </a:solidFill>
                <a:latin typeface="Times New Roman"/>
                <a:ea typeface="方正细黑一_GBK"/>
                <a:cs typeface="Times New Roman"/>
              </a:rPr>
              <a:t>主义理想深刻影响了整个南北美洲受过教育的少数人的心智。</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美国独立战争</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受到了人们的欢呼。几年后，法国大革命向人们提供了另一个具有说服力的推翻专制统治的实例，而同时它使西班牙和葡萄牙完全忙于欧洲事务，结果给新世界提供了一个向这两个国家的统治发起挑战的难得机会。</a:t>
            </a:r>
            <a:endParaRPr lang="zh-CN" altLang="zh-CN" sz="2800" kern="100" dirty="0">
              <a:solidFill>
                <a:prstClr val="black"/>
              </a:solidFill>
              <a:latin typeface="宋体"/>
              <a:cs typeface="Courier New"/>
            </a:endParaRPr>
          </a:p>
          <a:p>
            <a:pPr lvl="0" indent="713740" algn="r">
              <a:lnSpc>
                <a:spcPct val="170000"/>
              </a:lnSpc>
              <a:spcBef>
                <a:spcPts val="0"/>
              </a:spcBef>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摘编自菲利普</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李</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拉尔夫等《世界文明史》</a:t>
            </a:r>
            <a:endParaRPr lang="zh-CN" altLang="zh-CN" sz="2800" kern="100" dirty="0">
              <a:solidFill>
                <a:prstClr val="black"/>
              </a:solidFill>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530"/>
            <a:ext cx="10975658" cy="6696930"/>
          </a:xfrm>
        </p:spPr>
        <p:txBody>
          <a:bodyPr>
            <a:no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在西班牙、葡萄牙统治时期，拉美的大量土地就掌握在极少数大地主手中，形成大地产制。独立后绝大多数大地产更加扩大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大地产保留了对农民的封建半封建剥削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大种植园发展单一作物制，生产与销售受外国控制，极大地阻碍了民族资本主义的发展。拉美各国在政治上形成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考迪罗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制。大地主与天主教会、军阀结成联盟，操纵政权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军事独裁者为了维护统治，往往投靠外国势力，不惜出卖国家主权和利益，这就为帝国主义的侵略打开了大门。</a:t>
            </a:r>
            <a:endParaRPr lang="zh-CN" altLang="zh-CN" sz="280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摘编自刘宗绪《世界近代史》</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根据材料并结合所学知识，概括拉丁美洲实现独立的原因，分析拉美各国独立后阻碍其发展的因素。</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908650"/>
            <a:ext cx="10672548" cy="5030093"/>
          </a:xfrm>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原因：拉丁美洲经济发展，人民要求摆脱宗主国经济掠夺，取得民族独立；启蒙思想的影响；法国大革命和美国独立战争的影响。</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因素：经济上，盛行大地产制，土地问题没有解决；单一作物制阻碍了民族资本主义发展。政治上，民主流于形式，形成了军事独裁的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考迪罗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制度；外部面临着帝国主义的渗透和侵略。</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827" y="332570"/>
            <a:ext cx="10975658" cy="6264870"/>
          </a:xfrm>
        </p:spPr>
        <p:txBody>
          <a:bodyPr>
            <a:noAutofit/>
          </a:bodyPr>
          <a:lstStyle/>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亚洲觉醒的多重因素</a:t>
            </a:r>
            <a:endParaRPr lang="zh-CN" altLang="zh-CN" sz="2800" kern="100" dirty="0">
              <a:latin typeface="宋体"/>
              <a:cs typeface="Courier New"/>
            </a:endParaRPr>
          </a:p>
          <a:p>
            <a:pPr indent="713740" algn="just">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继俄国</a:t>
            </a:r>
            <a:r>
              <a:rPr lang="en-US" altLang="zh-CN" sz="2800" b="1" kern="100" dirty="0">
                <a:latin typeface="Times New Roman"/>
                <a:ea typeface="方正细黑一_GBK"/>
                <a:cs typeface="Courier New"/>
              </a:rPr>
              <a:t>1905</a:t>
            </a:r>
            <a:r>
              <a:rPr lang="zh-CN" altLang="zh-CN" sz="2800" b="1" kern="100" dirty="0">
                <a:latin typeface="Times New Roman"/>
                <a:ea typeface="方正细黑一_GBK"/>
                <a:cs typeface="Times New Roman"/>
              </a:rPr>
              <a:t>年的运动之后，民主革命席卷了整个亚洲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土耳其、波斯、中国。在英属印度，动乱也正在加剧。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世界资本主义和</a:t>
            </a:r>
            <a:r>
              <a:rPr lang="en-US" altLang="zh-CN" sz="2800" b="1" kern="100" dirty="0">
                <a:latin typeface="Times New Roman"/>
                <a:ea typeface="方正细黑一_GBK"/>
                <a:cs typeface="Courier New"/>
              </a:rPr>
              <a:t>1905</a:t>
            </a:r>
            <a:r>
              <a:rPr lang="zh-CN" altLang="zh-CN" sz="2800" b="1" kern="100" dirty="0">
                <a:latin typeface="Times New Roman"/>
                <a:ea typeface="方正细黑一_GBK"/>
                <a:cs typeface="Times New Roman"/>
              </a:rPr>
              <a:t>年的俄国运动彻底唤醒了亚洲。几万万被压迫的、沉睡在中世纪停滞状态的人民觉醒过来了，他们要求新的生活，要求为争取人的起码权利、为争取民主而斗争。</a:t>
            </a:r>
            <a:endParaRPr lang="zh-CN" altLang="zh-CN" sz="2800" kern="100" dirty="0">
              <a:latin typeface="宋体"/>
              <a:cs typeface="Courier New"/>
            </a:endParaRPr>
          </a:p>
          <a:p>
            <a:pPr indent="713740" algn="just">
              <a:spcAft>
                <a:spcPts val="0"/>
              </a:spcAft>
              <a:tabLst>
                <a:tab pos="2430780" algn="l"/>
              </a:tabLst>
            </a:pPr>
            <a:r>
              <a:rPr lang="zh-CN" altLang="zh-CN" sz="2800" b="1" kern="100" dirty="0">
                <a:latin typeface="Times New Roman"/>
                <a:ea typeface="方正细黑一_GBK"/>
                <a:cs typeface="Times New Roman"/>
              </a:rPr>
              <a:t>亚洲的觉醒和欧洲先进无产阶级夺取政权斗争的开始，标志着</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世纪初所开创的全世界历史的一个新阶段。</a:t>
            </a:r>
            <a:endParaRPr lang="zh-CN" altLang="zh-CN" sz="2800" kern="100" dirty="0">
              <a:latin typeface="宋体"/>
              <a:cs typeface="Courier New"/>
            </a:endParaRPr>
          </a:p>
          <a:p>
            <a:pPr indent="713740" algn="r">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摘编自列宁《亚洲的觉醒》</a:t>
            </a:r>
            <a:r>
              <a:rPr lang="en-US" altLang="zh-CN" sz="2800" b="1" kern="100" dirty="0">
                <a:latin typeface="Times New Roman"/>
                <a:ea typeface="方正细黑一_GBK"/>
                <a:cs typeface="Courier New"/>
              </a:rPr>
              <a:t>(1913</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7</a:t>
            </a:r>
            <a:r>
              <a:rPr lang="zh-CN" altLang="zh-CN" sz="2800" b="1" kern="100" dirty="0">
                <a:latin typeface="Times New Roman"/>
                <a:ea typeface="方正细黑一_GBK"/>
                <a:cs typeface="Times New Roman"/>
              </a:rPr>
              <a:t>日</a:t>
            </a:r>
            <a:r>
              <a:rPr lang="en-US" altLang="zh-CN" sz="2800" b="1" kern="100" dirty="0">
                <a:latin typeface="Times New Roman"/>
                <a:ea typeface="方正细黑一_GBK"/>
                <a:cs typeface="Courier New"/>
              </a:rPr>
              <a:t>)</a:t>
            </a:r>
            <a:endParaRPr lang="zh-CN" altLang="zh-CN" sz="280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世纪初，帝国主义的侵略加深了亚洲各国的民族危机；亚洲国家的民族资本主义得到一定发展，民族忧患意识和民主改革意识觉醒，人民</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要求为争取人的起码权利、为争取民主而斗争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；俄国革命的带动或影响。</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408890"/>
          </a:xfrm>
        </p:spPr>
        <p:txBody>
          <a:bodyPr>
            <a:noAutofit/>
          </a:bodyPr>
          <a:lstStyle/>
          <a:p>
            <a:pPr indent="713740" algn="just">
              <a:lnSpc>
                <a:spcPct val="130000"/>
              </a:lnSpc>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辩证认识西方列强侵略的双重作用</a:t>
            </a:r>
            <a:endParaRPr lang="zh-CN" altLang="zh-CN" sz="2800" kern="100" dirty="0">
              <a:latin typeface="宋体"/>
              <a:cs typeface="Courier New"/>
            </a:endParaRPr>
          </a:p>
          <a:p>
            <a:pPr indent="713740" algn="just">
              <a:lnSpc>
                <a:spcPct val="130000"/>
              </a:lnSpc>
              <a:tabLst>
                <a:tab pos="2430780" algn="l"/>
              </a:tabLst>
            </a:pPr>
            <a:r>
              <a:rPr lang="zh-CN" altLang="zh-CN" sz="2800" b="1" kern="100" dirty="0">
                <a:latin typeface="Times New Roman"/>
                <a:ea typeface="方正细黑一_GBK"/>
                <a:cs typeface="Times New Roman"/>
              </a:rPr>
              <a:t>经过一段时间，工业化先在印度，然后在日本，最后在中国，都得到亚洲人和西方人的强劲推动，尽管这种推动在东南亚来得较迟。同技术进步至少同样重要的是引进了</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西方式商业和工业组织机构，如银行和合股公司，它们改变了亚洲的面貌并最终促进了殖民主义的覆灭。更重要的是亚洲人民族身份意识的觉醒，这使他们与殖民地征服者对立起来。过去的亚洲大帝国和其他国家，在文化和官僚政治结构上是与现代欧洲民族国家不同的，但亚洲人明智地看到，欧洲国家强大力量之源正是他们所缺乏的统一和干劲，而他们若想再次成为他们自己国家的主人，就必须具备这样的统一和干劲。</a:t>
            </a:r>
            <a:endParaRPr lang="zh-CN" altLang="zh-CN" sz="2800" kern="100" dirty="0">
              <a:latin typeface="宋体"/>
              <a:cs typeface="Courier New"/>
            </a:endParaRPr>
          </a:p>
          <a:p>
            <a:pPr indent="713740" algn="r">
              <a:lnSpc>
                <a:spcPct val="13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摘编自罗兹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墨菲《亚洲史》</a:t>
            </a:r>
            <a:endParaRPr lang="zh-CN" altLang="zh-CN" sz="2800" kern="100" dirty="0">
              <a:latin typeface="宋体"/>
              <a:cs typeface="Courier New"/>
            </a:endParaRPr>
          </a:p>
          <a:p>
            <a:pPr>
              <a:lnSpc>
                <a:spcPct val="130000"/>
              </a:lnSpc>
            </a:pPr>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西方列强对亚非拉的侵略，给各国带来了深重的灾难，但同时也给亚非拉各国带来了先进的生产方式，推动了这些地区资本主义的发展和民族意识的觉醒，引发了各国的多种形式的民族民主革命，因而列强的侵略也成为殖民主义覆灭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掘墓人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332570"/>
            <a:ext cx="10744558" cy="6048840"/>
          </a:xfrm>
        </p:spPr>
        <p:txBody>
          <a:bodyPr>
            <a:noAutofit/>
          </a:bodyPr>
          <a:lstStyle/>
          <a:p>
            <a:pPr indent="71374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正确认识亚非拉民族独立运动的差异</a:t>
            </a:r>
            <a:endParaRPr lang="zh-CN" altLang="zh-CN" sz="280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由于各个地区、国家的社会发展程度很不平衡，外来资本主义刺激下产生的新的经济因素或强或弱，阶级结构的变化有大有小，因而不同地区和国家民族独立运动的斗争水平高低各异，形式和性质也不尽相同。</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在亚洲，由于各国民族资本主义的发展，民族解放运动进入了资产阶级民族民主革命阶段，并呈现以下三个特点：一是出现了民族资产阶级政党的领导，如中国的同盟会和印度的国大党；二</a:t>
            </a:r>
            <a:r>
              <a:rPr lang="zh-CN" altLang="zh-CN" sz="2800" b="1" kern="100" dirty="0" smtClean="0">
                <a:latin typeface="Times New Roman"/>
                <a:ea typeface="方正细黑一_GBK"/>
                <a:cs typeface="Times New Roman"/>
              </a:rPr>
              <a:t>是</a:t>
            </a:r>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908650"/>
            <a:ext cx="10744558" cy="5184720"/>
          </a:xfrm>
        </p:spPr>
        <p:txBody>
          <a:bodyPr>
            <a:normAutofit/>
          </a:bodyPr>
          <a:lstStyle/>
          <a:p>
            <a:pPr lvl="0" indent="0" algn="just">
              <a:tabLst>
                <a:tab pos="2430780" algn="l"/>
              </a:tabLst>
            </a:pPr>
            <a:r>
              <a:rPr lang="zh-CN" altLang="zh-CN" sz="2800" b="1" kern="100" dirty="0">
                <a:solidFill>
                  <a:prstClr val="black"/>
                </a:solidFill>
                <a:latin typeface="Times New Roman"/>
                <a:ea typeface="方正细黑一_GBK"/>
                <a:cs typeface="Times New Roman"/>
              </a:rPr>
              <a:t>旧式的农民起义逐渐被资产阶级领导的民族民主运动代替，宗教的旗帜被民族主义、民主主义的旗帜代替；三是新的阶级力量参加了斗争，如</a:t>
            </a:r>
            <a:r>
              <a:rPr lang="en-US" altLang="zh-CN" sz="2800" b="1" kern="100" dirty="0">
                <a:solidFill>
                  <a:prstClr val="black"/>
                </a:solidFill>
                <a:latin typeface="Times New Roman"/>
                <a:ea typeface="方正细黑一_GBK"/>
                <a:cs typeface="Courier New"/>
              </a:rPr>
              <a:t>1908</a:t>
            </a:r>
            <a:r>
              <a:rPr lang="zh-CN" altLang="zh-CN" sz="2800" b="1" kern="100" dirty="0">
                <a:solidFill>
                  <a:prstClr val="black"/>
                </a:solidFill>
                <a:latin typeface="Times New Roman"/>
                <a:ea typeface="方正细黑一_GBK"/>
                <a:cs typeface="Times New Roman"/>
              </a:rPr>
              <a:t>年印度孟买工人大罢工。至于朝鲜的甲午农民战争、中国义和团运动，则还属于传统的运动模式，不占主流。</a:t>
            </a:r>
            <a:endParaRPr lang="zh-CN" altLang="zh-CN" sz="2800" kern="100" dirty="0">
              <a:solidFill>
                <a:prstClr val="black"/>
              </a:solidFill>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在非洲，斗争水平总体上相对落后，主要是旧式民族运动，只有埃及在反侵略中成立了祖国党。</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在拉丁美洲，主要是反帝反封建的资产阶级民族民主革命</a:t>
            </a:r>
            <a:r>
              <a:rPr lang="zh-CN" altLang="zh-CN" sz="2800" b="1" kern="100" dirty="0" smtClean="0">
                <a:latin typeface="Times New Roman"/>
                <a:ea typeface="方正细黑一_GBK"/>
                <a:cs typeface="Times New Roman"/>
              </a:rPr>
              <a:t>。</a:t>
            </a:r>
            <a:endParaRPr lang="zh-CN" altLang="en-US" sz="2800" dirty="0" smtClean="0">
              <a:solidFill>
                <a:prstClr val="black"/>
              </a:solidFill>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688789"/>
          </a:xfrm>
        </p:spPr>
        <p:txBody>
          <a:bodyPr>
            <a:norm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亚非拉民族独立运动的特点</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拉丁美洲</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革命范围广，时间长，成果丰硕。</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革命任务具有反封建和反殖民压迫双重性质，争取民族独立是首要任务。</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独立运动的领导者是土著地主集团中的先进分子。</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独立运动的结果具有特殊性。经济上封建大地产制没有被根本触动并有所发展，政治上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考迪罗主义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盛行</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亚洲</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新兴的资产阶级掌握了革命领导权，成立了资产阶级政党，提出了革命纲领。</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资产阶级政治运动开始在不同程度上与工农运动结合起来。</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各国的工农运动从自发斗争逐步转向自觉斗争，尤其是亚洲的工人阶级表现出了革命的彻底性。</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亚洲各国革命者在斗争中相互支持、彼此激励，并开始进行联合尝试</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68878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非洲</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武装斗争和武装起义是反对殖民主义的主要形式。</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有组织、规模大、持久的武装反抗，甚至发展成为全国性的卫国战争。</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领导力量多样，有宗教领袖、国王、知识分子等，但大多属于传统社会阶层。</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从性质上看，大多数属于旧式的民族解放运动</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800"/>
          </a:xfrm>
        </p:spPr>
        <p:txBody>
          <a:bodyPr>
            <a:normAutofit/>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世纪初，拉丁美洲各国大多政局动荡，普遍实行军事独裁统治，经济停滞不前。英美等国又加紧对拉丁美洲的经济侵略和政治渗透。据此推断，此时拉美人民的迫切任务</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．启蒙民族意识</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．捍卫独立和争取民主</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．铲除资本主义</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．学习美国建立共和制</a:t>
            </a:r>
            <a:endParaRPr lang="zh-CN" altLang="zh-CN" sz="105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25673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军事独裁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英美等国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渗透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可知，此时拉美的迫切任务是反独裁求民主，反侵略求独立，故选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项；启蒙民族意识推动民族国家意识觉醒，与题意不符，排除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项；铲除资本主义是指消灭资本主义生产方式，与题意不符，排除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项；建立共和制是反对君主制，与题意不符，排除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．列宁指出：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继俄国</a:t>
            </a:r>
            <a:r>
              <a:rPr lang="en-US" altLang="zh-CN" sz="2800" b="1" kern="100" dirty="0">
                <a:latin typeface="Times New Roman"/>
                <a:ea typeface="方正细黑一_GBK"/>
                <a:cs typeface="Courier New"/>
              </a:rPr>
              <a:t>1905</a:t>
            </a:r>
            <a:r>
              <a:rPr lang="zh-CN" altLang="zh-CN" sz="2800" b="1" kern="100" dirty="0">
                <a:latin typeface="Times New Roman"/>
                <a:ea typeface="方正细黑一_GBK"/>
                <a:cs typeface="Times New Roman"/>
              </a:rPr>
              <a:t>年的运动之后，民主革命席卷了整个亚洲，几万万受压制的、由于处于中世纪的停滞状态而变得粗野的人民觉醒过来了。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觉醒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指的</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．资本主义世界殖民体系崩溃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．无产阶级开始登上政治舞台</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．资产阶级民族民主意识觉醒</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．亚洲民族独立运动的新高涨</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7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民主革命席卷了整个亚洲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并结合所学可知，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觉醒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指的是亚洲资产阶级民族民主意识觉醒，反帝反封建的民族民主革命运动高涨，故选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项；资本主义世界殖民体系崩溃是在二战结束后，排除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项；亚洲无产阶级开始登上政治舞台是在一战后，受十月革命影响，排除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项；亚洲民族独立运动的新高涨是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觉醒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的表现，而非含义，排除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61677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世纪末，在帝国主义瓜分非洲的过程中，非洲人民不断抗争。其中，埃及阿拉比领导的抗英斗争、苏丹马赫迪起义和埃塞俄比亚抗意战争是突出事件。这些事</a:t>
            </a:r>
            <a:r>
              <a:rPr lang="zh-CN" altLang="zh-CN" sz="2800" b="1" kern="100" dirty="0" smtClean="0">
                <a:latin typeface="Times New Roman"/>
                <a:ea typeface="方正细黑一_GBK"/>
                <a:cs typeface="Times New Roman"/>
              </a:rPr>
              <a:t>件</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．矛头直指封建势力</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．采取不同的方式动员民众</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．结果均以失败告终</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smtClean="0">
                <a:latin typeface="Times New Roman"/>
                <a:ea typeface="方正细黑一_GBK"/>
                <a:cs typeface="Courier New"/>
              </a:rPr>
              <a:t>D</a:t>
            </a:r>
            <a:r>
              <a:rPr lang="zh-CN" altLang="zh-CN" sz="2800" b="1" kern="100" dirty="0" smtClean="0">
                <a:latin typeface="Times New Roman"/>
                <a:ea typeface="方正细黑一_GBK"/>
                <a:cs typeface="Times New Roman"/>
              </a:rPr>
              <a:t>．</a:t>
            </a:r>
            <a:r>
              <a:rPr lang="zh-CN" altLang="zh-CN" sz="2800" b="1" kern="100" dirty="0">
                <a:latin typeface="Times New Roman"/>
                <a:ea typeface="方正细黑一_GBK"/>
                <a:cs typeface="Times New Roman"/>
              </a:rPr>
              <a:t>形式上暴力与非暴力并</a:t>
            </a:r>
            <a:r>
              <a:rPr lang="zh-CN" altLang="zh-CN" sz="2800" b="1" kern="100" dirty="0" smtClean="0">
                <a:latin typeface="Times New Roman"/>
                <a:ea typeface="方正细黑一_GBK"/>
                <a:cs typeface="Times New Roman"/>
              </a:rPr>
              <a:t>存</a:t>
            </a:r>
            <a:endParaRPr lang="zh-CN" altLang="zh-CN" sz="1050"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所学可知，埃及祖国党提出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埃及是埃及人的埃及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，唤起人民的民族意识；苏丹领导人自称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马赫迪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伊斯兰教的救世主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，号召人民起来斗争；埃塞俄比亚皇帝孟尼利克二世发表《告人民诏书》，号召人民抗击侵略者，即采取不同的方式动员民众，故选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项；其矛头直指帝国主义的侵略势力，排除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项；埃塞俄比亚抗意战争胜利，埃塞俄比亚保持了自己的独立，排除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项；形式上都是暴力斗争，排除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15362"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39299" y="-19976"/>
            <a:ext cx="5662608" cy="81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855118" y="973112"/>
            <a:ext cx="240606" cy="87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098017" y="867525"/>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250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2500" kern="100" dirty="0">
              <a:effectLst/>
              <a:latin typeface="宋体"/>
              <a:cs typeface="Courier New"/>
            </a:endParaRPr>
          </a:p>
        </p:txBody>
      </p:sp>
      <p:pic>
        <p:nvPicPr>
          <p:cNvPr id="8"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817" y="1963234"/>
            <a:ext cx="12080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1826987" y="1909267"/>
            <a:ext cx="2310248" cy="477054"/>
          </a:xfrm>
          <a:prstGeom prst="rect">
            <a:avLst/>
          </a:prstGeom>
        </p:spPr>
        <p:txBody>
          <a:bodyPr wrap="none">
            <a:spAutoFit/>
          </a:bodyPr>
          <a:lstStyle/>
          <a:p>
            <a:r>
              <a:rPr lang="en-US" altLang="zh-CN" sz="2500" b="1" kern="100" dirty="0">
                <a:latin typeface="Times New Roman"/>
                <a:ea typeface="方正细黑一_GBK"/>
              </a:rPr>
              <a:t>P78“</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zh-CN" altLang="en-US" sz="2500" dirty="0"/>
          </a:p>
        </p:txBody>
      </p:sp>
      <p:sp>
        <p:nvSpPr>
          <p:cNvPr id="10" name="矩形 9"/>
          <p:cNvSpPr/>
          <p:nvPr/>
        </p:nvSpPr>
        <p:spPr>
          <a:xfrm>
            <a:off x="608745" y="2413337"/>
            <a:ext cx="10961602" cy="1015663"/>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拉丁美洲人民经过艰苦斗争，于</a:t>
            </a:r>
            <a:r>
              <a:rPr lang="en-US" altLang="zh-CN" sz="2500" b="1" kern="100" dirty="0">
                <a:latin typeface="Times New Roman"/>
                <a:ea typeface="方正细黑一_GBK"/>
                <a:cs typeface="Courier New"/>
              </a:rPr>
              <a:t>19</a:t>
            </a:r>
            <a:r>
              <a:rPr lang="zh-CN" altLang="zh-CN" sz="2500" b="1" kern="100" dirty="0">
                <a:latin typeface="Times New Roman"/>
                <a:ea typeface="方正细黑一_GBK"/>
                <a:cs typeface="Times New Roman"/>
              </a:rPr>
              <a:t>世纪</a:t>
            </a:r>
            <a:r>
              <a:rPr lang="en-US" altLang="zh-CN" sz="2500" b="1" kern="100" dirty="0">
                <a:latin typeface="Times New Roman"/>
                <a:ea typeface="方正细黑一_GBK"/>
                <a:cs typeface="Courier New"/>
              </a:rPr>
              <a:t>20</a:t>
            </a:r>
            <a:r>
              <a:rPr lang="zh-CN" altLang="zh-CN" sz="2500" b="1" kern="100" dirty="0">
                <a:latin typeface="Times New Roman"/>
                <a:ea typeface="方正细黑一_GBK"/>
                <a:cs typeface="Times New Roman"/>
              </a:rPr>
              <a:t>年代基本获得独立，但仍面临</a:t>
            </a:r>
            <a:r>
              <a:rPr lang="zh-CN" altLang="zh-CN" sz="2500" b="1" u="wavy" kern="100" dirty="0">
                <a:latin typeface="Times New Roman"/>
                <a:ea typeface="方正细黑一_GBK"/>
                <a:cs typeface="Times New Roman"/>
              </a:rPr>
              <a:t>继续进行民族民主革命</a:t>
            </a:r>
            <a:r>
              <a:rPr lang="zh-CN" altLang="zh-CN" sz="2500" b="1" kern="100" dirty="0">
                <a:latin typeface="Times New Roman"/>
                <a:ea typeface="方正细黑一_GBK"/>
                <a:cs typeface="Times New Roman"/>
              </a:rPr>
              <a:t>的任务。</a:t>
            </a:r>
            <a:endParaRPr lang="zh-CN" altLang="zh-CN" sz="2500" kern="100" dirty="0">
              <a:effectLst/>
              <a:latin typeface="宋体"/>
              <a:cs typeface="Courier New"/>
            </a:endParaRPr>
          </a:p>
        </p:txBody>
      </p:sp>
      <p:sp>
        <p:nvSpPr>
          <p:cNvPr id="12" name="矩形 11"/>
          <p:cNvSpPr/>
          <p:nvPr/>
        </p:nvSpPr>
        <p:spPr>
          <a:xfrm>
            <a:off x="480807" y="3546739"/>
            <a:ext cx="11089540" cy="3194721"/>
          </a:xfrm>
          <a:prstGeom prst="rect">
            <a:avLst/>
          </a:prstGeom>
        </p:spPr>
        <p:txBody>
          <a:bodyPr wrap="square">
            <a:spAutoFit/>
          </a:bodyPr>
          <a:lstStyle/>
          <a:p>
            <a:pPr indent="713740" algn="just">
              <a:lnSpc>
                <a:spcPct val="12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创新命题</a:t>
            </a:r>
            <a:endParaRPr lang="zh-CN" altLang="zh-CN" sz="2800" kern="100" dirty="0">
              <a:latin typeface="宋体"/>
              <a:cs typeface="Courier New"/>
            </a:endParaRPr>
          </a:p>
          <a:p>
            <a:pPr indent="713740" algn="just">
              <a:lnSpc>
                <a:spcPct val="12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．拉丁美洲各国在摆脱西班牙和葡萄牙殖民统治后不久，其政权又落到了土生土长的白人地主手中，殖民时期的封建结构被保存下来，大土地所有制继续发展。造成这一现象的根本原因</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2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．资本主义经济发展不充</a:t>
            </a:r>
            <a:r>
              <a:rPr lang="zh-CN" altLang="zh-CN" sz="2800" b="1" kern="100" dirty="0" smtClean="0">
                <a:latin typeface="Times New Roman"/>
                <a:ea typeface="方正细黑一_GBK"/>
                <a:cs typeface="Times New Roman"/>
              </a:rPr>
              <a:t>分</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B</a:t>
            </a:r>
            <a:r>
              <a:rPr lang="zh-CN" altLang="zh-CN" sz="2800" b="1" kern="100" dirty="0">
                <a:latin typeface="Times New Roman"/>
                <a:ea typeface="方正细黑一_GBK"/>
                <a:cs typeface="Times New Roman"/>
              </a:rPr>
              <a:t>．缺乏保护民族利益的宪法</a:t>
            </a:r>
            <a:endParaRPr lang="zh-CN" altLang="zh-CN" sz="2800" kern="100" dirty="0">
              <a:latin typeface="宋体"/>
              <a:cs typeface="Courier New"/>
            </a:endParaRPr>
          </a:p>
          <a:p>
            <a:pPr indent="713740" algn="just">
              <a:lnSpc>
                <a:spcPct val="12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．资产阶级的力量相对弱</a:t>
            </a:r>
            <a:r>
              <a:rPr lang="zh-CN" altLang="zh-CN" sz="2800" b="1" kern="100" dirty="0" smtClean="0">
                <a:latin typeface="Times New Roman"/>
                <a:ea typeface="方正细黑一_GBK"/>
                <a:cs typeface="Times New Roman"/>
              </a:rPr>
              <a:t>小</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D</a:t>
            </a:r>
            <a:r>
              <a:rPr lang="zh-CN" altLang="zh-CN" sz="2800" b="1" kern="100" dirty="0">
                <a:latin typeface="Times New Roman"/>
                <a:ea typeface="方正细黑一_GBK"/>
                <a:cs typeface="Times New Roman"/>
              </a:rPr>
              <a:t>．种族歧视观念的根深蒂固</a:t>
            </a:r>
            <a:endParaRPr lang="zh-CN" altLang="zh-CN" sz="280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616779"/>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据唯物史观，经济基础决定上层建筑，因此拉丁美洲殖民时期的封建结构被保存下来，大土地所有制继续发展的根本原因是资本主义经济发展不充分，故选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项；根据所学可知，</a:t>
            </a:r>
            <a:r>
              <a:rPr lang="en-US" altLang="zh-CN" sz="2800" b="1" kern="100" dirty="0">
                <a:latin typeface="Times New Roman"/>
                <a:ea typeface="方正细黑一_GBK"/>
                <a:cs typeface="Courier New"/>
              </a:rPr>
              <a:t>1917</a:t>
            </a:r>
            <a:r>
              <a:rPr lang="zh-CN" altLang="zh-CN" sz="2800" b="1" kern="100" dirty="0">
                <a:latin typeface="Times New Roman"/>
                <a:ea typeface="方正细黑一_GBK"/>
                <a:cs typeface="Times New Roman"/>
              </a:rPr>
              <a:t>年墨西哥颁布了资产阶级宪法，排除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项；资产阶级力量弱小的根源是资本主义经济的发展不充分，故</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项不是根本原因，排除；经济基础决定上层建筑，题目考查根本原因，应该从经济发展角度分析，排除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80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1856</a:t>
            </a:r>
            <a:r>
              <a:rPr lang="zh-CN" altLang="zh-CN" sz="2800" b="1" kern="100" dirty="0">
                <a:latin typeface="Times New Roman"/>
                <a:ea typeface="方正细黑一_GBK"/>
                <a:cs typeface="Times New Roman"/>
              </a:rPr>
              <a:t>年，面对着美国的南扩，哥伦比亚学者发表《两个美洲》的长诗，吟道：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拉丁美洲人哟</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面对着撒克逊人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拉丁美洲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的概念从此在南部美洲迅速传播开来。这一概念的传</a:t>
            </a:r>
            <a:r>
              <a:rPr lang="zh-CN" altLang="zh-CN" sz="2800" b="1" kern="100" dirty="0" smtClean="0">
                <a:latin typeface="Times New Roman"/>
                <a:ea typeface="方正细黑一_GBK"/>
                <a:cs typeface="Times New Roman"/>
              </a:rPr>
              <a:t>播</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．是民族战争胜利的体现</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．有利于缓和南北美洲关系</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．遏制了美国的南扩运动</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．加强了拉美人民的凝聚力</a:t>
            </a:r>
            <a:endParaRPr lang="zh-CN" altLang="zh-CN" sz="105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料提及在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美国的南扩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的背景下，哥伦比亚学者发明的拉丁美洲一词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在南部美洲迅速传播开来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，结合所学可知，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拉丁美洲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概念的迅速传播表明拉美人民对美国扩张有所警惕，并以整体的形式来抵御美国的南扩，加强了拉美人民的凝聚力，故选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797" y="153887"/>
            <a:ext cx="10975658" cy="5040640"/>
          </a:xfrm>
        </p:spPr>
        <p:txBody>
          <a:bodyPr>
            <a:normAutofit/>
          </a:bodyPr>
          <a:lstStyle/>
          <a:p>
            <a:pPr indent="268288" algn="just">
              <a:lnSpc>
                <a:spcPct val="120000"/>
              </a:lnSpc>
              <a:spcAft>
                <a:spcPts val="0"/>
              </a:spcAft>
              <a:tabLst>
                <a:tab pos="2430780" algn="l"/>
              </a:tabLst>
            </a:pPr>
            <a:r>
              <a:rPr lang="en-US" altLang="zh-CN" b="1" kern="100" dirty="0">
                <a:latin typeface="Times New Roman"/>
                <a:ea typeface="方正细黑一_GBK"/>
                <a:cs typeface="Courier New"/>
              </a:rPr>
              <a:t>3</a:t>
            </a:r>
            <a:r>
              <a:rPr lang="zh-CN" altLang="zh-CN" b="1" kern="100" dirty="0">
                <a:latin typeface="Times New Roman"/>
                <a:ea typeface="方正细黑一_GBK"/>
                <a:cs typeface="Times New Roman"/>
              </a:rPr>
              <a:t>．据下表可知，拉美独立战</a:t>
            </a:r>
            <a:r>
              <a:rPr lang="zh-CN" altLang="zh-CN" b="1" kern="100" dirty="0" smtClean="0">
                <a:latin typeface="Times New Roman"/>
                <a:ea typeface="方正细黑一_GBK"/>
                <a:cs typeface="Times New Roman"/>
              </a:rPr>
              <a:t>争</a:t>
            </a:r>
            <a:r>
              <a:rPr lang="en-US" altLang="zh-CN" b="1" kern="100" dirty="0" smtClean="0">
                <a:latin typeface="Times New Roman"/>
                <a:ea typeface="方正细黑一_GBK"/>
                <a:cs typeface="Times New Roman"/>
              </a:rPr>
              <a:t>						</a:t>
            </a:r>
            <a:r>
              <a:rPr lang="en-US" altLang="zh-CN" b="1" kern="100" dirty="0" smtClean="0">
                <a:latin typeface="Times New Roman"/>
                <a:ea typeface="方正细黑一_GBK"/>
                <a:cs typeface="Courier New"/>
              </a:rPr>
              <a:t>(</a:t>
            </a:r>
            <a:r>
              <a:rPr lang="zh-CN" altLang="zh-CN" b="1" kern="100" dirty="0">
                <a:latin typeface="Times New Roman"/>
                <a:ea typeface="方正细黑一_GBK"/>
                <a:cs typeface="Times New Roman"/>
              </a:rPr>
              <a:t>　</a:t>
            </a:r>
            <a:r>
              <a:rPr lang="en-US" altLang="zh-CN" b="1" kern="100" dirty="0">
                <a:latin typeface="Times New Roman"/>
                <a:ea typeface="方正细黑一_GBK"/>
                <a:cs typeface="Courier New"/>
              </a:rPr>
              <a:t> )</a:t>
            </a:r>
            <a:endParaRPr lang="zh-CN" altLang="zh-CN" kern="100" dirty="0">
              <a:latin typeface="宋体"/>
              <a:cs typeface="Courier New"/>
            </a:endParaRPr>
          </a:p>
          <a:p>
            <a:pPr indent="268288"/>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267456046"/>
              </p:ext>
            </p:extLst>
          </p:nvPr>
        </p:nvGraphicFramePr>
        <p:xfrm>
          <a:off x="662175" y="801977"/>
          <a:ext cx="11124202" cy="3646453"/>
        </p:xfrm>
        <a:graphic>
          <a:graphicData uri="http://schemas.openxmlformats.org/drawingml/2006/table">
            <a:tbl>
              <a:tblPr/>
              <a:tblGrid>
                <a:gridCol w="3347122"/>
                <a:gridCol w="7777080"/>
              </a:tblGrid>
              <a:tr h="576080">
                <a:tc>
                  <a:txBody>
                    <a:bodyPr/>
                    <a:lstStyle/>
                    <a:p>
                      <a:pPr algn="ctr">
                        <a:lnSpc>
                          <a:spcPct val="120000"/>
                        </a:lnSpc>
                        <a:spcAft>
                          <a:spcPts val="0"/>
                        </a:spcAft>
                        <a:tabLst>
                          <a:tab pos="2430780" algn="l"/>
                        </a:tabLst>
                      </a:pPr>
                      <a:r>
                        <a:rPr lang="zh-CN" sz="2600" b="1" kern="100" dirty="0">
                          <a:effectLst/>
                          <a:latin typeface="Times New Roman"/>
                          <a:ea typeface="方正细黑一_GBK"/>
                          <a:cs typeface="Times New Roman"/>
                        </a:rPr>
                        <a:t>著名领导人物</a:t>
                      </a:r>
                      <a:endParaRPr lang="zh-CN" sz="2600" kern="100" dirty="0">
                        <a:effectLst/>
                        <a:latin typeface="宋体"/>
                        <a:cs typeface="Courier New"/>
                      </a:endParaRPr>
                    </a:p>
                  </a:txBody>
                  <a:tcPr marL="67351" marR="67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tabLst>
                          <a:tab pos="2430780" algn="l"/>
                        </a:tabLst>
                      </a:pPr>
                      <a:r>
                        <a:rPr lang="zh-CN" sz="2600" b="1" kern="100">
                          <a:effectLst/>
                          <a:latin typeface="Times New Roman"/>
                          <a:ea typeface="方正细黑一_GBK"/>
                          <a:cs typeface="Times New Roman"/>
                        </a:rPr>
                        <a:t>地位及经历</a:t>
                      </a:r>
                      <a:endParaRPr lang="zh-CN" sz="2600" kern="100">
                        <a:effectLst/>
                        <a:latin typeface="宋体"/>
                        <a:cs typeface="Courier New"/>
                      </a:endParaRPr>
                    </a:p>
                  </a:txBody>
                  <a:tcPr marL="67351" marR="67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0743">
                <a:tc>
                  <a:txBody>
                    <a:bodyPr/>
                    <a:lstStyle/>
                    <a:p>
                      <a:pPr algn="ctr">
                        <a:lnSpc>
                          <a:spcPct val="120000"/>
                        </a:lnSpc>
                        <a:spcAft>
                          <a:spcPts val="0"/>
                        </a:spcAft>
                        <a:tabLst>
                          <a:tab pos="2430780" algn="l"/>
                        </a:tabLst>
                      </a:pPr>
                      <a:r>
                        <a:rPr lang="zh-CN" sz="2600" b="1" kern="100" dirty="0">
                          <a:effectLst/>
                          <a:latin typeface="Times New Roman"/>
                          <a:ea typeface="方正细黑一_GBK"/>
                          <a:cs typeface="Times New Roman"/>
                        </a:rPr>
                        <a:t>弗朗西斯科</a:t>
                      </a:r>
                      <a:r>
                        <a:rPr lang="en-US" sz="2600" b="1" kern="100" dirty="0">
                          <a:effectLst/>
                          <a:latin typeface="Times New Roman"/>
                          <a:ea typeface="方正细黑一_GBK"/>
                          <a:cs typeface="Courier New"/>
                        </a:rPr>
                        <a:t>·</a:t>
                      </a:r>
                      <a:r>
                        <a:rPr lang="zh-CN" sz="2600" b="1" kern="100" dirty="0">
                          <a:effectLst/>
                          <a:latin typeface="Times New Roman"/>
                          <a:ea typeface="方正细黑一_GBK"/>
                          <a:cs typeface="Times New Roman"/>
                        </a:rPr>
                        <a:t>德</a:t>
                      </a:r>
                      <a:r>
                        <a:rPr lang="en-US" sz="2600" b="1" kern="100" dirty="0" smtClean="0">
                          <a:effectLst/>
                          <a:latin typeface="Times New Roman"/>
                          <a:ea typeface="方正细黑一_GBK"/>
                          <a:cs typeface="Courier New"/>
                        </a:rPr>
                        <a:t>·</a:t>
                      </a:r>
                      <a:r>
                        <a:rPr lang="zh-CN" sz="2600" b="1" kern="100" dirty="0" smtClean="0">
                          <a:effectLst/>
                          <a:latin typeface="Times New Roman"/>
                          <a:ea typeface="方正细黑一_GBK"/>
                          <a:cs typeface="Times New Roman"/>
                        </a:rPr>
                        <a:t>米</a:t>
                      </a:r>
                      <a:r>
                        <a:rPr lang="zh-CN" sz="2600" b="1" kern="100" dirty="0">
                          <a:effectLst/>
                          <a:latin typeface="Times New Roman"/>
                          <a:ea typeface="方正细黑一_GBK"/>
                          <a:cs typeface="Times New Roman"/>
                        </a:rPr>
                        <a:t>兰达</a:t>
                      </a:r>
                      <a:endParaRPr lang="zh-CN" sz="2600" kern="100" dirty="0">
                        <a:effectLst/>
                        <a:latin typeface="宋体"/>
                        <a:cs typeface="Courier New"/>
                      </a:endParaRPr>
                    </a:p>
                  </a:txBody>
                  <a:tcPr marL="67351" marR="67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20000"/>
                        </a:lnSpc>
                        <a:spcAft>
                          <a:spcPts val="0"/>
                        </a:spcAft>
                        <a:tabLst>
                          <a:tab pos="2430780" algn="l"/>
                        </a:tabLst>
                      </a:pPr>
                      <a:r>
                        <a:rPr lang="zh-CN" sz="2600" b="1" kern="100" dirty="0">
                          <a:effectLst/>
                          <a:latin typeface="Times New Roman"/>
                          <a:ea typeface="方正细黑一_GBK"/>
                          <a:cs typeface="Times New Roman"/>
                        </a:rPr>
                        <a:t>委内瑞拉独立运动的先驱。曾亲自参加了法国大革命</a:t>
                      </a:r>
                      <a:endParaRPr lang="zh-CN" sz="2600" kern="100" dirty="0">
                        <a:effectLst/>
                        <a:latin typeface="宋体"/>
                        <a:cs typeface="Courier New"/>
                      </a:endParaRPr>
                    </a:p>
                  </a:txBody>
                  <a:tcPr marL="67351" marR="67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20000"/>
                        </a:lnSpc>
                        <a:spcAft>
                          <a:spcPts val="0"/>
                        </a:spcAft>
                        <a:tabLst>
                          <a:tab pos="2430780" algn="l"/>
                        </a:tabLst>
                      </a:pPr>
                      <a:r>
                        <a:rPr lang="zh-CN" sz="2600" b="1" kern="100" dirty="0">
                          <a:effectLst/>
                          <a:latin typeface="Times New Roman"/>
                          <a:ea typeface="方正细黑一_GBK"/>
                          <a:cs typeface="Times New Roman"/>
                        </a:rPr>
                        <a:t>西蒙</a:t>
                      </a:r>
                      <a:r>
                        <a:rPr lang="en-US" sz="2600" b="1" kern="100" dirty="0">
                          <a:effectLst/>
                          <a:latin typeface="Times New Roman"/>
                          <a:ea typeface="方正细黑一_GBK"/>
                          <a:cs typeface="Courier New"/>
                        </a:rPr>
                        <a:t>·</a:t>
                      </a:r>
                      <a:r>
                        <a:rPr lang="zh-CN" sz="2600" b="1" kern="100" dirty="0">
                          <a:effectLst/>
                          <a:latin typeface="Times New Roman"/>
                          <a:ea typeface="方正细黑一_GBK"/>
                          <a:cs typeface="Times New Roman"/>
                        </a:rPr>
                        <a:t>玻利瓦尔</a:t>
                      </a:r>
                      <a:endParaRPr lang="zh-CN" sz="2600" kern="100" dirty="0">
                        <a:effectLst/>
                        <a:latin typeface="宋体"/>
                        <a:cs typeface="Courier New"/>
                      </a:endParaRPr>
                    </a:p>
                  </a:txBody>
                  <a:tcPr marL="67351" marR="67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20000"/>
                        </a:lnSpc>
                        <a:spcAft>
                          <a:spcPts val="0"/>
                        </a:spcAft>
                        <a:tabLst>
                          <a:tab pos="2430780" algn="l"/>
                        </a:tabLst>
                      </a:pPr>
                      <a:r>
                        <a:rPr lang="en-US" sz="2600" b="1" kern="100" dirty="0">
                          <a:effectLst/>
                          <a:latin typeface="Times New Roman"/>
                          <a:ea typeface="方正细黑一_GBK"/>
                          <a:cs typeface="Courier New"/>
                        </a:rPr>
                        <a:t>“</a:t>
                      </a:r>
                      <a:r>
                        <a:rPr lang="zh-CN" sz="2600" b="1" kern="100" dirty="0">
                          <a:effectLst/>
                          <a:latin typeface="Times New Roman"/>
                          <a:ea typeface="方正细黑一_GBK"/>
                          <a:cs typeface="Times New Roman"/>
                        </a:rPr>
                        <a:t>拉美解放者</a:t>
                      </a:r>
                      <a:r>
                        <a:rPr lang="en-US" sz="2600" b="1" kern="100" dirty="0">
                          <a:effectLst/>
                          <a:latin typeface="Times New Roman"/>
                          <a:ea typeface="方正细黑一_GBK"/>
                          <a:cs typeface="Courier New"/>
                        </a:rPr>
                        <a:t>”</a:t>
                      </a:r>
                      <a:r>
                        <a:rPr lang="zh-CN" sz="2600" b="1" kern="100" dirty="0">
                          <a:effectLst/>
                          <a:latin typeface="Times New Roman"/>
                          <a:ea typeface="方正细黑一_GBK"/>
                          <a:cs typeface="Times New Roman"/>
                        </a:rPr>
                        <a:t>。目睹了法国大革命，他于</a:t>
                      </a:r>
                      <a:r>
                        <a:rPr lang="en-US" sz="2600" b="1" kern="100" dirty="0">
                          <a:effectLst/>
                          <a:latin typeface="Times New Roman"/>
                          <a:ea typeface="方正细黑一_GBK"/>
                          <a:cs typeface="Courier New"/>
                        </a:rPr>
                        <a:t>1799</a:t>
                      </a:r>
                      <a:r>
                        <a:rPr lang="zh-CN" sz="2600" b="1" kern="100" dirty="0">
                          <a:effectLst/>
                          <a:latin typeface="Times New Roman"/>
                          <a:ea typeface="方正细黑一_GBK"/>
                          <a:cs typeface="Times New Roman"/>
                        </a:rPr>
                        <a:t>年和</a:t>
                      </a:r>
                      <a:r>
                        <a:rPr lang="en-US" sz="2600" b="1" kern="100" dirty="0">
                          <a:effectLst/>
                          <a:latin typeface="Times New Roman"/>
                          <a:ea typeface="方正细黑一_GBK"/>
                          <a:cs typeface="Courier New"/>
                        </a:rPr>
                        <a:t>1803</a:t>
                      </a:r>
                      <a:r>
                        <a:rPr lang="zh-CN" sz="2600" b="1" kern="100" dirty="0">
                          <a:effectLst/>
                          <a:latin typeface="Times New Roman"/>
                          <a:ea typeface="方正细黑一_GBK"/>
                          <a:cs typeface="Times New Roman"/>
                        </a:rPr>
                        <a:t>年两度赴欧，他深受欧洲政治生活特别是法国大革命之后的民主自由情绪的感染</a:t>
                      </a:r>
                      <a:endParaRPr lang="zh-CN" sz="2600" kern="100" dirty="0">
                        <a:effectLst/>
                        <a:latin typeface="宋体"/>
                        <a:cs typeface="Courier New"/>
                      </a:endParaRPr>
                    </a:p>
                  </a:txBody>
                  <a:tcPr marL="67351" marR="67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2056">
                <a:tc>
                  <a:txBody>
                    <a:bodyPr/>
                    <a:lstStyle/>
                    <a:p>
                      <a:pPr algn="ctr">
                        <a:lnSpc>
                          <a:spcPct val="120000"/>
                        </a:lnSpc>
                        <a:spcAft>
                          <a:spcPts val="0"/>
                        </a:spcAft>
                        <a:tabLst>
                          <a:tab pos="2430780" algn="l"/>
                        </a:tabLst>
                      </a:pPr>
                      <a:r>
                        <a:rPr lang="zh-CN" sz="2600" b="1" kern="100" dirty="0">
                          <a:effectLst/>
                          <a:latin typeface="Times New Roman"/>
                          <a:ea typeface="方正细黑一_GBK"/>
                          <a:cs typeface="Times New Roman"/>
                        </a:rPr>
                        <a:t>何塞</a:t>
                      </a:r>
                      <a:r>
                        <a:rPr lang="en-US" sz="2600" b="1" kern="100" dirty="0">
                          <a:effectLst/>
                          <a:latin typeface="Times New Roman"/>
                          <a:ea typeface="方正细黑一_GBK"/>
                          <a:cs typeface="Courier New"/>
                        </a:rPr>
                        <a:t>·</a:t>
                      </a:r>
                      <a:r>
                        <a:rPr lang="zh-CN" sz="2600" b="1" kern="100" dirty="0">
                          <a:effectLst/>
                          <a:latin typeface="Times New Roman"/>
                          <a:ea typeface="方正细黑一_GBK"/>
                          <a:cs typeface="Times New Roman"/>
                        </a:rPr>
                        <a:t>德</a:t>
                      </a:r>
                      <a:r>
                        <a:rPr lang="en-US" sz="2600" b="1" kern="100" dirty="0">
                          <a:effectLst/>
                          <a:latin typeface="Times New Roman"/>
                          <a:ea typeface="方正细黑一_GBK"/>
                          <a:cs typeface="Courier New"/>
                        </a:rPr>
                        <a:t>·</a:t>
                      </a:r>
                      <a:r>
                        <a:rPr lang="zh-CN" sz="2600" b="1" kern="100" dirty="0">
                          <a:effectLst/>
                          <a:latin typeface="Times New Roman"/>
                          <a:ea typeface="方正细黑一_GBK"/>
                          <a:cs typeface="Times New Roman"/>
                        </a:rPr>
                        <a:t>圣马丁</a:t>
                      </a:r>
                      <a:endParaRPr lang="zh-CN" sz="2600" kern="100" dirty="0">
                        <a:effectLst/>
                        <a:latin typeface="宋体"/>
                        <a:cs typeface="Courier New"/>
                      </a:endParaRPr>
                    </a:p>
                  </a:txBody>
                  <a:tcPr marL="67351" marR="67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20000"/>
                        </a:lnSpc>
                        <a:spcAft>
                          <a:spcPts val="0"/>
                        </a:spcAft>
                        <a:tabLst>
                          <a:tab pos="2430780" algn="l"/>
                        </a:tabLst>
                      </a:pPr>
                      <a:r>
                        <a:rPr lang="zh-CN" sz="2600" b="1" kern="100" dirty="0">
                          <a:effectLst/>
                          <a:latin typeface="Times New Roman"/>
                          <a:ea typeface="方正细黑一_GBK"/>
                          <a:cs typeface="Times New Roman"/>
                        </a:rPr>
                        <a:t>拉美独立战争的领袖。常读卢梭、伏尔泰、孟德斯鸠等启蒙思想家的著作，注意从拿破仑身上吸取教训</a:t>
                      </a:r>
                      <a:endParaRPr lang="zh-CN" sz="2600" kern="100" dirty="0">
                        <a:effectLst/>
                        <a:latin typeface="宋体"/>
                        <a:cs typeface="Courier New"/>
                      </a:endParaRPr>
                    </a:p>
                  </a:txBody>
                  <a:tcPr marL="67351" marR="67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39895" y="4546497"/>
            <a:ext cx="11233560" cy="2122953"/>
          </a:xfrm>
          <a:prstGeom prst="rect">
            <a:avLst/>
          </a:prstGeom>
        </p:spPr>
        <p:txBody>
          <a:bodyPr wrap="square">
            <a:spAutoFit/>
          </a:bodyPr>
          <a:lstStyle/>
          <a:p>
            <a:pPr algn="just">
              <a:lnSpc>
                <a:spcPct val="130000"/>
              </a:lnSpc>
              <a:spcAft>
                <a:spcPts val="0"/>
              </a:spcAft>
              <a:tabLst>
                <a:tab pos="2430780" algn="l"/>
              </a:tabLst>
            </a:pPr>
            <a:r>
              <a:rPr lang="en-US" altLang="zh-CN" sz="2600" b="1" kern="100" dirty="0">
                <a:latin typeface="Times New Roman"/>
                <a:ea typeface="方正细黑一_GBK"/>
                <a:cs typeface="Courier New"/>
              </a:rPr>
              <a:t>A</a:t>
            </a:r>
            <a:r>
              <a:rPr lang="zh-CN" altLang="zh-CN" sz="2600" b="1" kern="100" dirty="0">
                <a:latin typeface="Times New Roman"/>
                <a:ea typeface="方正细黑一_GBK"/>
                <a:cs typeface="Times New Roman"/>
              </a:rPr>
              <a:t>．受到法国大革命精神的影</a:t>
            </a:r>
            <a:r>
              <a:rPr lang="zh-CN" altLang="zh-CN" sz="2600" b="1" kern="100" dirty="0" smtClean="0">
                <a:latin typeface="Times New Roman"/>
                <a:ea typeface="方正细黑一_GBK"/>
                <a:cs typeface="Times New Roman"/>
              </a:rPr>
              <a:t>响</a:t>
            </a:r>
            <a:endParaRPr lang="en-US" altLang="zh-CN" sz="2600" b="1" kern="100" dirty="0" smtClean="0">
              <a:latin typeface="Times New Roman"/>
              <a:ea typeface="方正细黑一_GBK"/>
              <a:cs typeface="Times New Roman"/>
            </a:endParaRPr>
          </a:p>
          <a:p>
            <a:pPr algn="just">
              <a:lnSpc>
                <a:spcPct val="130000"/>
              </a:lnSpc>
              <a:spcAft>
                <a:spcPts val="0"/>
              </a:spcAft>
              <a:tabLst>
                <a:tab pos="2430780" algn="l"/>
              </a:tabLst>
            </a:pPr>
            <a:r>
              <a:rPr lang="en-US" altLang="zh-CN" sz="2600" b="1" kern="100" dirty="0" smtClean="0">
                <a:latin typeface="Times New Roman"/>
                <a:ea typeface="方正细黑一_GBK"/>
                <a:cs typeface="Courier New"/>
              </a:rPr>
              <a:t>B</a:t>
            </a:r>
            <a:r>
              <a:rPr lang="zh-CN" altLang="zh-CN" sz="2600" b="1" kern="100" dirty="0">
                <a:latin typeface="Times New Roman"/>
                <a:ea typeface="方正细黑一_GBK"/>
                <a:cs typeface="Times New Roman"/>
              </a:rPr>
              <a:t>．兼具资产阶级民主革命的性质</a:t>
            </a:r>
            <a:endParaRPr lang="zh-CN" altLang="zh-CN" sz="2600" kern="100" dirty="0">
              <a:latin typeface="宋体"/>
              <a:cs typeface="Courier New"/>
            </a:endParaRPr>
          </a:p>
          <a:p>
            <a:pPr algn="just">
              <a:lnSpc>
                <a:spcPct val="130000"/>
              </a:lnSpc>
              <a:spcAft>
                <a:spcPts val="0"/>
              </a:spcAft>
              <a:tabLst>
                <a:tab pos="2430780" algn="l"/>
              </a:tabLst>
            </a:pPr>
            <a:r>
              <a:rPr lang="en-US" altLang="zh-CN" sz="2600" b="1" kern="100" dirty="0">
                <a:latin typeface="Times New Roman"/>
                <a:ea typeface="方正细黑一_GBK"/>
                <a:cs typeface="Courier New"/>
              </a:rPr>
              <a:t>C</a:t>
            </a:r>
            <a:r>
              <a:rPr lang="zh-CN" altLang="zh-CN" sz="2600" b="1" kern="100" dirty="0">
                <a:latin typeface="Times New Roman"/>
                <a:ea typeface="方正细黑一_GBK"/>
                <a:cs typeface="Times New Roman"/>
              </a:rPr>
              <a:t>．传播了自由、民主、平等思</a:t>
            </a:r>
            <a:r>
              <a:rPr lang="zh-CN" altLang="zh-CN" sz="2600" b="1" kern="100" dirty="0" smtClean="0">
                <a:latin typeface="Times New Roman"/>
                <a:ea typeface="方正细黑一_GBK"/>
                <a:cs typeface="Times New Roman"/>
              </a:rPr>
              <a:t>想</a:t>
            </a:r>
            <a:endParaRPr lang="en-US" altLang="zh-CN" sz="2600" b="1" kern="100" dirty="0" smtClean="0">
              <a:latin typeface="Times New Roman"/>
              <a:ea typeface="方正细黑一_GBK"/>
              <a:cs typeface="Times New Roman"/>
            </a:endParaRPr>
          </a:p>
          <a:p>
            <a:pPr algn="just">
              <a:lnSpc>
                <a:spcPct val="130000"/>
              </a:lnSpc>
              <a:spcAft>
                <a:spcPts val="0"/>
              </a:spcAft>
              <a:tabLst>
                <a:tab pos="2430780" algn="l"/>
              </a:tabLst>
            </a:pPr>
            <a:r>
              <a:rPr lang="en-US" altLang="zh-CN" sz="2600" b="1" kern="100" dirty="0" smtClean="0">
                <a:latin typeface="Times New Roman"/>
                <a:ea typeface="方正细黑一_GBK"/>
                <a:cs typeface="Courier New"/>
              </a:rPr>
              <a:t>D</a:t>
            </a:r>
            <a:r>
              <a:rPr lang="zh-CN" altLang="zh-CN" sz="2600" b="1" kern="100" dirty="0">
                <a:latin typeface="Times New Roman"/>
                <a:ea typeface="方正细黑一_GBK"/>
                <a:cs typeface="Times New Roman"/>
              </a:rPr>
              <a:t>．以确立资产阶级代议制为目的</a:t>
            </a:r>
            <a:endParaRPr lang="zh-CN" altLang="zh-CN" sz="260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1"/>
            <a:ext cx="10975658" cy="5112710"/>
          </a:xfrm>
        </p:spPr>
        <p:txBody>
          <a:bodyPr>
            <a:normAutofit/>
          </a:bodyPr>
          <a:lstStyle/>
          <a:p>
            <a:pPr indent="662940" algn="just">
              <a:tabLst>
                <a:tab pos="2430780" algn="l"/>
              </a:tabLst>
            </a:pPr>
            <a:r>
              <a:rPr lang="zh-CN" altLang="zh-CN" b="1" kern="100" dirty="0">
                <a:solidFill>
                  <a:srgbClr val="FF0000"/>
                </a:solidFill>
                <a:latin typeface="Times New Roman"/>
                <a:ea typeface="方正细黑一_GBK"/>
                <a:cs typeface="Times New Roman"/>
              </a:rPr>
              <a:t>答案：</a:t>
            </a:r>
            <a:r>
              <a:rPr lang="en-US" altLang="zh-CN" b="1" kern="100" dirty="0">
                <a:latin typeface="Times New Roman"/>
                <a:ea typeface="方正细黑一_GBK"/>
                <a:cs typeface="Courier New"/>
              </a:rPr>
              <a:t>A</a:t>
            </a:r>
            <a:r>
              <a:rPr lang="zh-CN" altLang="zh-CN" b="1" kern="100" dirty="0">
                <a:latin typeface="Times New Roman"/>
                <a:ea typeface="方正细黑一_GBK"/>
                <a:cs typeface="Times New Roman"/>
              </a:rPr>
              <a:t>　</a:t>
            </a:r>
            <a:endParaRPr lang="en-US" altLang="zh-CN" b="1" kern="100" dirty="0" smtClean="0">
              <a:solidFill>
                <a:srgbClr val="FF0000"/>
              </a:solidFill>
              <a:latin typeface="Times New Roman"/>
              <a:ea typeface="方正细黑一_GBK"/>
              <a:cs typeface="Times New Roman"/>
            </a:endParaRPr>
          </a:p>
          <a:p>
            <a:pPr indent="662940" algn="just">
              <a:tabLst>
                <a:tab pos="2430780" algn="l"/>
              </a:tabLst>
            </a:pPr>
            <a:r>
              <a:rPr lang="zh-CN" altLang="zh-CN" b="1" kern="100" dirty="0" smtClean="0">
                <a:solidFill>
                  <a:srgbClr val="FF0000"/>
                </a:solidFill>
                <a:latin typeface="Times New Roman"/>
                <a:ea typeface="方正细黑一_GBK"/>
                <a:cs typeface="Times New Roman"/>
              </a:rPr>
              <a:t>解</a:t>
            </a:r>
            <a:r>
              <a:rPr lang="zh-CN" altLang="zh-CN" b="1" kern="100" dirty="0">
                <a:solidFill>
                  <a:srgbClr val="FF0000"/>
                </a:solidFill>
                <a:latin typeface="Times New Roman"/>
                <a:ea typeface="方正细黑一_GBK"/>
                <a:cs typeface="Times New Roman"/>
              </a:rPr>
              <a:t>析</a:t>
            </a:r>
            <a:r>
              <a:rPr lang="zh-CN" altLang="zh-CN" b="1" kern="100" dirty="0" smtClean="0">
                <a:solidFill>
                  <a:srgbClr val="FF0000"/>
                </a:solidFill>
                <a:latin typeface="Times New Roman"/>
                <a:ea typeface="方正细黑一_GBK"/>
                <a:cs typeface="Times New Roman"/>
              </a:rPr>
              <a:t>：</a:t>
            </a:r>
            <a:r>
              <a:rPr lang="zh-CN" altLang="zh-CN" b="1" kern="100" dirty="0" smtClean="0">
                <a:latin typeface="Times New Roman"/>
                <a:ea typeface="方正细黑一_GBK"/>
                <a:cs typeface="Times New Roman"/>
              </a:rPr>
              <a:t>根</a:t>
            </a:r>
            <a:r>
              <a:rPr lang="zh-CN" altLang="zh-CN" b="1" kern="100" dirty="0">
                <a:latin typeface="Times New Roman"/>
                <a:ea typeface="方正细黑一_GBK"/>
                <a:cs typeface="Times New Roman"/>
              </a:rPr>
              <a:t>据材料信息可知，拉美独立战争的部分领导人物或参加过法国大革命，或高度关注法国大革命，他们从法国大革命中吸取斗争精神和经验教训，引导拉美独立战争，故选</a:t>
            </a:r>
            <a:r>
              <a:rPr lang="en-US" altLang="zh-CN" b="1" kern="100" dirty="0">
                <a:latin typeface="Times New Roman"/>
                <a:ea typeface="方正细黑一_GBK"/>
                <a:cs typeface="Courier New"/>
              </a:rPr>
              <a:t>A</a:t>
            </a:r>
            <a:r>
              <a:rPr lang="zh-CN" altLang="zh-CN" b="1" kern="100" dirty="0">
                <a:latin typeface="Times New Roman"/>
                <a:ea typeface="方正细黑一_GBK"/>
                <a:cs typeface="Times New Roman"/>
              </a:rPr>
              <a:t>项；拉美独立战争不都是资产阶级民主革命性质的，排除</a:t>
            </a:r>
            <a:r>
              <a:rPr lang="en-US" altLang="zh-CN" b="1" kern="100" dirty="0">
                <a:latin typeface="Times New Roman"/>
                <a:ea typeface="方正细黑一_GBK"/>
                <a:cs typeface="Courier New"/>
              </a:rPr>
              <a:t>B</a:t>
            </a:r>
            <a:r>
              <a:rPr lang="zh-CN" altLang="zh-CN" b="1" kern="100" dirty="0">
                <a:latin typeface="Times New Roman"/>
                <a:ea typeface="方正细黑一_GBK"/>
                <a:cs typeface="Times New Roman"/>
              </a:rPr>
              <a:t>项；自由、民主、平等思想的传播是拉美独立战争爆发的背景，不是影响，排除</a:t>
            </a:r>
            <a:r>
              <a:rPr lang="en-US" altLang="zh-CN" b="1" kern="100" dirty="0">
                <a:latin typeface="Times New Roman"/>
                <a:ea typeface="方正细黑一_GBK"/>
                <a:cs typeface="Courier New"/>
              </a:rPr>
              <a:t>C</a:t>
            </a:r>
            <a:r>
              <a:rPr lang="zh-CN" altLang="zh-CN" b="1" kern="100" dirty="0">
                <a:latin typeface="Times New Roman"/>
                <a:ea typeface="方正细黑一_GBK"/>
                <a:cs typeface="Times New Roman"/>
              </a:rPr>
              <a:t>项；拉美独立战争以追求民族独立为目标，排除</a:t>
            </a:r>
            <a:r>
              <a:rPr lang="en-US" altLang="zh-CN" b="1" kern="100" dirty="0">
                <a:latin typeface="Times New Roman"/>
                <a:ea typeface="方正细黑一_GBK"/>
                <a:cs typeface="Courier New"/>
              </a:rPr>
              <a:t>D</a:t>
            </a:r>
            <a:r>
              <a:rPr lang="zh-CN" altLang="zh-CN" b="1" kern="100" dirty="0">
                <a:latin typeface="Times New Roman"/>
                <a:ea typeface="方正细黑一_GBK"/>
                <a:cs typeface="Times New Roman"/>
              </a:rPr>
              <a:t>项</a:t>
            </a:r>
            <a:r>
              <a:rPr lang="zh-CN" altLang="zh-CN" b="1" kern="100" dirty="0" smtClean="0">
                <a:latin typeface="Times New Roman"/>
                <a:ea typeface="方正细黑一_GBK"/>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4525963"/>
          </a:xfrm>
        </p:spPr>
        <p:txBody>
          <a:bodyPr>
            <a:normAutofit/>
          </a:bodyPr>
          <a:lstStyle/>
          <a:p>
            <a:endParaRPr lang="en-US" altLang="zh-CN" sz="2800" dirty="0" smtClean="0"/>
          </a:p>
          <a:p>
            <a:endParaRPr lang="zh-CN" altLang="en-US" sz="2800" dirty="0"/>
          </a:p>
        </p:txBody>
      </p:sp>
      <p:pic>
        <p:nvPicPr>
          <p:cNvPr id="3"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817" y="170507"/>
            <a:ext cx="12080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1826987" y="116540"/>
            <a:ext cx="2225289" cy="461665"/>
          </a:xfrm>
          <a:prstGeom prst="rect">
            <a:avLst/>
          </a:prstGeom>
        </p:spPr>
        <p:txBody>
          <a:bodyPr wrap="none">
            <a:spAutoFit/>
          </a:bodyPr>
          <a:lstStyle/>
          <a:p>
            <a:r>
              <a:rPr lang="en-US" altLang="zh-CN" sz="2400" b="1" kern="100" dirty="0">
                <a:latin typeface="Times New Roman"/>
                <a:ea typeface="方正细黑一_GBK"/>
              </a:rPr>
              <a:t>P81“</a:t>
            </a:r>
            <a:r>
              <a:rPr lang="zh-CN" altLang="zh-CN" sz="2400" b="1" kern="100" dirty="0">
                <a:solidFill>
                  <a:srgbClr val="C0504D"/>
                </a:solidFill>
                <a:latin typeface="Times New Roman"/>
                <a:ea typeface="方正细黑一_GBK"/>
                <a:cs typeface="Times New Roman"/>
              </a:rPr>
              <a:t>学习聚焦</a:t>
            </a:r>
            <a:r>
              <a:rPr lang="en-US" altLang="zh-CN" sz="2400" b="1" kern="100" dirty="0">
                <a:latin typeface="Times New Roman"/>
                <a:ea typeface="方正细黑一_GBK"/>
              </a:rPr>
              <a:t>”</a:t>
            </a:r>
            <a:endParaRPr lang="zh-CN" altLang="en-US" sz="2500" dirty="0"/>
          </a:p>
        </p:txBody>
      </p:sp>
      <p:sp>
        <p:nvSpPr>
          <p:cNvPr id="5" name="矩形 4"/>
          <p:cNvSpPr/>
          <p:nvPr/>
        </p:nvSpPr>
        <p:spPr>
          <a:xfrm>
            <a:off x="552817" y="620610"/>
            <a:ext cx="10817582" cy="978729"/>
          </a:xfrm>
          <a:prstGeom prst="rect">
            <a:avLst/>
          </a:prstGeom>
        </p:spPr>
        <p:txBody>
          <a:bodyPr wrap="square">
            <a:spAutoFit/>
          </a:bodyPr>
          <a:lstStyle/>
          <a:p>
            <a:pPr indent="713740" algn="just">
              <a:lnSpc>
                <a:spcPct val="120000"/>
              </a:lnSpc>
              <a:spcAft>
                <a:spcPts val="0"/>
              </a:spcAft>
              <a:tabLst>
                <a:tab pos="2430780" algn="l"/>
              </a:tabLst>
            </a:pPr>
            <a:r>
              <a:rPr lang="zh-CN" altLang="zh-CN" sz="2400" b="1" kern="100" dirty="0">
                <a:latin typeface="Times New Roman"/>
                <a:ea typeface="方正细黑一_GBK"/>
                <a:cs typeface="Times New Roman"/>
              </a:rPr>
              <a:t>非洲国家的抗争，打击了帝国主义的侵略势力，促进了非洲</a:t>
            </a:r>
            <a:r>
              <a:rPr lang="zh-CN" altLang="zh-CN" sz="2400" b="1" u="wavy" kern="100" dirty="0">
                <a:latin typeface="Times New Roman"/>
                <a:ea typeface="方正细黑一_GBK"/>
                <a:cs typeface="Times New Roman"/>
              </a:rPr>
              <a:t>民族独立思想</a:t>
            </a:r>
            <a:r>
              <a:rPr lang="zh-CN" altLang="zh-CN" sz="2400" b="1" kern="100" dirty="0">
                <a:latin typeface="Times New Roman"/>
                <a:ea typeface="方正细黑一_GBK"/>
                <a:cs typeface="Times New Roman"/>
              </a:rPr>
              <a:t>的传播。</a:t>
            </a:r>
            <a:endParaRPr lang="zh-CN" altLang="zh-CN" sz="1000" kern="100" dirty="0">
              <a:effectLst/>
              <a:latin typeface="宋体"/>
              <a:cs typeface="Courier New"/>
            </a:endParaRPr>
          </a:p>
        </p:txBody>
      </p:sp>
      <p:sp>
        <p:nvSpPr>
          <p:cNvPr id="7" name="矩形 6"/>
          <p:cNvSpPr/>
          <p:nvPr/>
        </p:nvSpPr>
        <p:spPr>
          <a:xfrm>
            <a:off x="624827" y="1607747"/>
            <a:ext cx="10657480" cy="5133713"/>
          </a:xfrm>
          <a:prstGeom prst="rect">
            <a:avLst/>
          </a:prstGeom>
        </p:spPr>
        <p:txBody>
          <a:bodyPr wrap="square">
            <a:spAutoFit/>
          </a:bodyPr>
          <a:lstStyle/>
          <a:p>
            <a:pPr indent="713740" algn="just">
              <a:lnSpc>
                <a:spcPct val="130000"/>
              </a:lnSpc>
              <a:spcAft>
                <a:spcPts val="0"/>
              </a:spcAft>
              <a:tabLst>
                <a:tab pos="2430780" algn="l"/>
              </a:tabLst>
            </a:pPr>
            <a:r>
              <a:rPr lang="zh-CN" altLang="zh-CN" sz="2800" b="1" kern="100" dirty="0">
                <a:latin typeface="Times New Roman"/>
                <a:ea typeface="方正细黑一_GBK"/>
                <a:cs typeface="Times New Roman"/>
              </a:rPr>
              <a:t>　</a:t>
            </a: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创新命题</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1881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6</a:t>
            </a:r>
            <a:r>
              <a:rPr lang="zh-CN" altLang="zh-CN" sz="2800" b="1" kern="100" dirty="0">
                <a:latin typeface="Times New Roman"/>
                <a:ea typeface="方正细黑一_GBK"/>
                <a:cs typeface="Times New Roman"/>
              </a:rPr>
              <a:t>月，自称先知派来的马赫迪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即伊斯兰教的救世主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号召人民起来开展圣战。同年</a:t>
            </a:r>
            <a:r>
              <a:rPr lang="en-US" altLang="zh-CN" sz="2800" b="1" kern="100" dirty="0">
                <a:latin typeface="Times New Roman"/>
                <a:ea typeface="方正细黑一_GBK"/>
                <a:cs typeface="Courier New"/>
              </a:rPr>
              <a:t>8</a:t>
            </a:r>
            <a:r>
              <a:rPr lang="zh-CN" altLang="zh-CN" sz="2800" b="1" kern="100" dirty="0">
                <a:latin typeface="Times New Roman"/>
                <a:ea typeface="方正细黑一_GBK"/>
                <a:cs typeface="Times New Roman"/>
              </a:rPr>
              <a:t>月，领导人民武装起义首战告捷后，迅速转移到西部科尔多凡山区，并以此为基地，迎战前来讨伐的英埃军。这反映</a:t>
            </a:r>
            <a:r>
              <a:rPr lang="zh-CN" altLang="zh-CN" sz="2800" b="1" kern="100" dirty="0" smtClean="0">
                <a:latin typeface="Times New Roman"/>
                <a:ea typeface="方正细黑一_GBK"/>
                <a:cs typeface="Times New Roman"/>
              </a:rPr>
              <a:t>出</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．世界殖民体系遭受沉重打</a:t>
            </a:r>
            <a:r>
              <a:rPr lang="zh-CN" altLang="zh-CN" sz="2800" b="1" kern="100" dirty="0" smtClean="0">
                <a:latin typeface="Times New Roman"/>
                <a:ea typeface="方正细黑一_GBK"/>
                <a:cs typeface="Times New Roman"/>
              </a:rPr>
              <a:t>击</a:t>
            </a:r>
            <a:endParaRPr lang="zh-CN" altLang="zh-CN" sz="2800" kern="100" dirty="0" smtClean="0">
              <a:latin typeface="宋体"/>
              <a:cs typeface="Courier New"/>
            </a:endParaRPr>
          </a:p>
          <a:p>
            <a:pPr indent="713740" algn="just">
              <a:lnSpc>
                <a:spcPct val="130000"/>
              </a:lnSpc>
              <a:spcAft>
                <a:spcPts val="0"/>
              </a:spcAft>
              <a:tabLst>
                <a:tab pos="2430780" algn="l"/>
              </a:tabLst>
            </a:pPr>
            <a:r>
              <a:rPr lang="en-US" altLang="zh-CN" sz="2800" b="1" kern="100" dirty="0" smtClean="0">
                <a:latin typeface="Times New Roman"/>
                <a:ea typeface="方正细黑一_GBK"/>
                <a:cs typeface="Courier New"/>
              </a:rPr>
              <a:t>B</a:t>
            </a:r>
            <a:r>
              <a:rPr lang="zh-CN" altLang="zh-CN" sz="2800" b="1" kern="100" dirty="0" smtClean="0">
                <a:latin typeface="Times New Roman"/>
                <a:ea typeface="方正细黑一_GBK"/>
                <a:cs typeface="Times New Roman"/>
              </a:rPr>
              <a:t>．苏丹资产阶级推动社会进步</a:t>
            </a:r>
            <a:endParaRPr lang="zh-CN" altLang="zh-CN" sz="2800" kern="100" dirty="0" smtClean="0">
              <a:latin typeface="宋体"/>
              <a:cs typeface="Courier New"/>
            </a:endParaRPr>
          </a:p>
          <a:p>
            <a:pPr indent="713740" algn="just">
              <a:lnSpc>
                <a:spcPct val="130000"/>
              </a:lnSpc>
              <a:spcAft>
                <a:spcPts val="0"/>
              </a:spcAft>
              <a:tabLst>
                <a:tab pos="2430780" algn="l"/>
              </a:tabLst>
            </a:pPr>
            <a:r>
              <a:rPr lang="en-US" altLang="zh-CN" sz="2800" b="1" kern="100" dirty="0" smtClean="0">
                <a:latin typeface="Times New Roman"/>
                <a:ea typeface="方正细黑一_GBK"/>
                <a:cs typeface="Courier New"/>
              </a:rPr>
              <a:t>C</a:t>
            </a:r>
            <a:r>
              <a:rPr lang="zh-CN" altLang="zh-CN" sz="2800" b="1" kern="100" dirty="0">
                <a:latin typeface="Times New Roman"/>
                <a:ea typeface="方正细黑一_GBK"/>
                <a:cs typeface="Times New Roman"/>
              </a:rPr>
              <a:t>．英国自身经济实力大大削弱</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．非洲独立运动具有本土特色</a:t>
            </a:r>
            <a:endParaRPr lang="zh-CN" altLang="zh-CN" sz="280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10210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苏</a:t>
            </a:r>
            <a:r>
              <a:rPr lang="zh-CN" altLang="zh-CN" sz="2800" b="1" kern="100" dirty="0">
                <a:latin typeface="Times New Roman"/>
                <a:ea typeface="方正细黑一_GBK"/>
                <a:cs typeface="Times New Roman"/>
              </a:rPr>
              <a:t>丹起义的领导者借助宗教来号召人民反抗英国侵略，具有本土特色，故选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项；材料主旨是苏丹起义的特点，不能说明世界殖民体系遭受沉重打击，排除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项；马赫迪起义是下层人民起义，而非资产阶级斗争，排除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项；材料主旨是苏丹马赫迪起义的特点，不能说明英国经济实力削弱，排除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1881</a:t>
            </a:r>
            <a:r>
              <a:rPr lang="zh-CN" altLang="zh-CN" sz="2800" b="1" kern="100" dirty="0">
                <a:latin typeface="Times New Roman"/>
                <a:ea typeface="方正细黑一_GBK"/>
                <a:cs typeface="Times New Roman"/>
              </a:rPr>
              <a:t>年，面对苏丹马赫迪起义的强大力量，英国殖民当局提出由马赫迪担任北苏丹国王，马赫迪予以驳斥：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我除了需要国家的独立和民族的尊严外，不需要国王的封号。</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这说</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．苏丹民族意识有所觉醒</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．马赫迪追求君主立宪</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．资产阶级主导民族抗争</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．英国殖民统治的瓦</a:t>
            </a:r>
            <a:r>
              <a:rPr lang="zh-CN" altLang="zh-CN" sz="2800" b="1" kern="100" dirty="0" smtClean="0">
                <a:latin typeface="Times New Roman"/>
                <a:ea typeface="方正细黑一_GBK"/>
                <a:cs typeface="Times New Roman"/>
              </a:rPr>
              <a:t>解</a:t>
            </a:r>
            <a:endParaRPr lang="zh-CN" altLang="zh-CN" sz="1050"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27"/>
            <a:ext cx="10975658" cy="330185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面</a:t>
            </a:r>
            <a:r>
              <a:rPr lang="zh-CN" altLang="zh-CN" sz="2800" b="1" kern="100" dirty="0">
                <a:latin typeface="Times New Roman"/>
                <a:ea typeface="方正细黑一_GBK"/>
                <a:cs typeface="Times New Roman"/>
              </a:rPr>
              <a:t>对英国殖民当局的利诱，马赫迪严词拒绝，强调国家独立和民族尊严，说明苏丹民族意识有所觉醒，故选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6</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埃塞俄比亚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一词成为非洲民族精神的象征。这主要是因为埃塞俄比</a:t>
            </a:r>
            <a:r>
              <a:rPr lang="zh-CN" altLang="zh-CN" sz="2800" b="1" kern="100" dirty="0" smtClean="0">
                <a:latin typeface="Times New Roman"/>
                <a:ea typeface="方正细黑一_GBK"/>
                <a:cs typeface="Times New Roman"/>
              </a:rPr>
              <a:t>亚</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．揭开了非洲民族独立运动的序幕</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．坚持不懈的斗争捍卫了国家独立</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．维护国家主权实行民主政治</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．领导非洲各国进行联合斗争</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barn(inVertical)">
                                      <p:cBhvr>
                                        <p:cTn id="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51317"/>
            <a:ext cx="10975658" cy="358989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en-US" altLang="zh-CN" sz="2800" b="1" kern="100" dirty="0">
                <a:latin typeface="Times New Roman"/>
                <a:ea typeface="方正细黑一_GBK"/>
                <a:cs typeface="Courier New"/>
              </a:rPr>
              <a:t>1894—1896</a:t>
            </a:r>
            <a:r>
              <a:rPr lang="zh-CN" altLang="zh-CN" sz="2800" b="1" kern="100" dirty="0">
                <a:latin typeface="Times New Roman"/>
                <a:ea typeface="方正细黑一_GBK"/>
                <a:cs typeface="Times New Roman"/>
              </a:rPr>
              <a:t>年埃塞俄比亚人民在皇帝孟尼利克二世的领导下取得了抗意斗争的最终胜利，他们用坚持不懈的努力斗争捍卫了国家独立，所以一度成为非洲民族精神的象征，故选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00332"/>
            <a:ext cx="10975658" cy="4525963"/>
          </a:xfrm>
        </p:spPr>
        <p:txBody>
          <a:bodyPr>
            <a:normAutofit/>
          </a:bodyPr>
          <a:lstStyle/>
          <a:p>
            <a:endParaRPr lang="en-US" altLang="zh-CN" sz="2800" dirty="0" smtClean="0"/>
          </a:p>
          <a:p>
            <a:endParaRPr lang="zh-CN" altLang="en-US" sz="2800" dirty="0"/>
          </a:p>
        </p:txBody>
      </p:sp>
      <p:pic>
        <p:nvPicPr>
          <p:cNvPr id="17410" name="Picture 2"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62634" y="85655"/>
            <a:ext cx="238523" cy="864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929147" y="4453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250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2500" kern="100" dirty="0">
              <a:effectLst/>
              <a:latin typeface="宋体"/>
              <a:cs typeface="Courier New"/>
            </a:endParaRPr>
          </a:p>
        </p:txBody>
      </p:sp>
      <p:sp>
        <p:nvSpPr>
          <p:cNvPr id="6" name="矩形 5"/>
          <p:cNvSpPr/>
          <p:nvPr/>
        </p:nvSpPr>
        <p:spPr>
          <a:xfrm>
            <a:off x="480807" y="1093795"/>
            <a:ext cx="11161550" cy="5693866"/>
          </a:xfrm>
          <a:prstGeom prst="rect">
            <a:avLst/>
          </a:prstGeom>
        </p:spPr>
        <p:txBody>
          <a:bodyPr wrap="square">
            <a:spAutoFit/>
          </a:bodyPr>
          <a:lstStyle/>
          <a:p>
            <a:pPr indent="713740" algn="ctr">
              <a:lnSpc>
                <a:spcPct val="13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P82</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学习拓展</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1905</a:t>
            </a:r>
            <a:r>
              <a:rPr lang="zh-CN" altLang="zh-CN" sz="2800" b="1" kern="100" dirty="0">
                <a:latin typeface="Times New Roman"/>
                <a:ea typeface="方正细黑一_GBK"/>
                <a:cs typeface="Times New Roman"/>
              </a:rPr>
              <a:t>年伊朗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时称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波斯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发生立宪革命，一位目击者于</a:t>
            </a:r>
            <a:r>
              <a:rPr lang="en-US" altLang="zh-CN" sz="2800" b="1" kern="100" dirty="0">
                <a:latin typeface="Times New Roman"/>
                <a:ea typeface="方正细黑一_GBK"/>
                <a:cs typeface="Courier New"/>
              </a:rPr>
              <a:t>1906</a:t>
            </a:r>
            <a:r>
              <a:rPr lang="zh-CN" altLang="zh-CN" sz="2800" b="1" kern="100" dirty="0">
                <a:latin typeface="Times New Roman"/>
                <a:ea typeface="方正细黑一_GBK"/>
                <a:cs typeface="Times New Roman"/>
              </a:rPr>
              <a:t>年写道：</a:t>
            </a:r>
            <a:endParaRPr lang="zh-CN" altLang="zh-CN" sz="2800" kern="100" dirty="0">
              <a:latin typeface="宋体"/>
              <a:cs typeface="Courier New"/>
            </a:endParaRPr>
          </a:p>
          <a:p>
            <a:pPr indent="713740" algn="just">
              <a:lnSpc>
                <a:spcPct val="130000"/>
              </a:lnSpc>
              <a:spcAft>
                <a:spcPts val="0"/>
              </a:spcAft>
              <a:tabLst>
                <a:tab pos="2430780" algn="l"/>
              </a:tabLst>
            </a:pPr>
            <a:r>
              <a:rPr lang="zh-CN" altLang="zh-CN" sz="2800" b="1" kern="100" dirty="0">
                <a:latin typeface="Times New Roman"/>
                <a:ea typeface="方正细黑一_GBK"/>
                <a:cs typeface="Times New Roman"/>
              </a:rPr>
              <a:t>我以为东方正从酣睡中觉醒。在中国，它表现为一种显著的反抗外族的态度，偏向</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中国是中国人的中国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的理想；在波斯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觉醒似乎表现为偏向民主改革的形式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非常引人注目的是，这些不满的迹象同时出现，不能纯粹归于偶然。谁知道呢？或许东方真的正从其酣眠中觉醒，我们即将目睹一场数百万不满者反对寡廉鲜耻的西方剥削的起义。</a:t>
            </a:r>
            <a:endParaRPr lang="zh-CN" altLang="zh-CN" sz="2800" kern="100" dirty="0">
              <a:latin typeface="宋体"/>
              <a:cs typeface="Courier New"/>
            </a:endParaRPr>
          </a:p>
          <a:p>
            <a:pPr indent="713740" algn="r">
              <a:lnSpc>
                <a:spcPct val="13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编者摘译自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爱德华</a:t>
            </a:r>
            <a:r>
              <a:rPr lang="en-US" altLang="zh-CN" sz="2800" b="1" kern="100" dirty="0">
                <a:latin typeface="Times New Roman"/>
                <a:ea typeface="方正细黑一_GBK"/>
                <a:cs typeface="Courier New"/>
              </a:rPr>
              <a:t>·G.</a:t>
            </a:r>
            <a:r>
              <a:rPr lang="zh-CN" altLang="zh-CN" sz="2800" b="1" kern="100" dirty="0">
                <a:latin typeface="Times New Roman"/>
                <a:ea typeface="方正细黑一_GBK"/>
                <a:cs typeface="Times New Roman"/>
              </a:rPr>
              <a:t>布朗</a:t>
            </a:r>
            <a:endParaRPr lang="zh-CN" altLang="zh-CN" sz="2800" kern="100" dirty="0">
              <a:latin typeface="宋体"/>
              <a:cs typeface="Courier New"/>
            </a:endParaRPr>
          </a:p>
          <a:p>
            <a:pPr indent="713740" algn="r">
              <a:lnSpc>
                <a:spcPct val="130000"/>
              </a:lnSpc>
              <a:spcAft>
                <a:spcPts val="0"/>
              </a:spcAft>
              <a:tabLst>
                <a:tab pos="2430780" algn="l"/>
              </a:tabLst>
            </a:pP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1905—1909</a:t>
            </a:r>
            <a:r>
              <a:rPr lang="zh-CN" altLang="zh-CN" sz="2800" b="1" kern="100" dirty="0">
                <a:latin typeface="Times New Roman"/>
                <a:ea typeface="方正细黑一_GBK"/>
                <a:cs typeface="Times New Roman"/>
              </a:rPr>
              <a:t>年波斯革命》英文版</a:t>
            </a:r>
            <a:r>
              <a:rPr lang="en-US" altLang="zh-CN" sz="2800" b="1" kern="100" dirty="0">
                <a:latin typeface="Times New Roman"/>
                <a:ea typeface="方正细黑一_GBK"/>
                <a:cs typeface="Courier New"/>
              </a:rPr>
              <a:t> </a:t>
            </a:r>
            <a:endParaRPr lang="zh-CN" altLang="zh-CN" sz="280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11270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．为什么</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东方正从酣睡中觉醒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伊朗、中国等东方国家的民族主义不断得到发展，希望通过本国政治经济改革，推动资本主义发展，实现富国强兵，以抗击侵略。这种意识得到越来越多人的支持，一场以反帝反封建为特征的民族民主运动席卷亚洲很多国家。</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．与</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世纪中期以中国太平天国运动为代表的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亚洲革命风暴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比较，这次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亚洲觉醒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有何特点？</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亚洲革命风暴主要由农民或者封建王公领导；带有浓厚的宗教色彩。而亚洲觉醒中新兴的资产阶级则掌握了革命领导权，组成了资产阶级政党，高举民族主义和民主主义两面旗帜；资产阶级的政治斗争和下层群众的革命斗争汇合；各国的革命派开始自觉地相互联系、相互支持。</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318133"/>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．列宁说，亚洲的觉醒和欧洲先进无产阶级夺取政权斗争的开始，标志着</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世纪初所开创的全世界历史的一个新阶段，据此分析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东方正从酣睡中觉醒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的意义。</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开辟了资产阶级民族民主革命的新时期；标志着亚洲人民作为一支反对帝国主义的强大力量登上了国际斗争的舞台；传播了民主思想，为以后的革命提供了经验教训。</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112650"/>
          </a:xfrm>
        </p:spPr>
        <p:txBody>
          <a:bodyPr>
            <a:normAutofit/>
          </a:bodyPr>
          <a:lstStyle/>
          <a:p>
            <a:pPr indent="358775" algn="just">
              <a:lnSpc>
                <a:spcPct val="13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1050" kern="100" dirty="0">
              <a:latin typeface="宋体"/>
              <a:cs typeface="Courier New"/>
            </a:endParaRPr>
          </a:p>
          <a:p>
            <a:pPr indent="358775" algn="just">
              <a:lnSpc>
                <a:spcPct val="13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．下表反映了亚洲民族民主运动的概况，这可用来说</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4046203598"/>
              </p:ext>
            </p:extLst>
          </p:nvPr>
        </p:nvGraphicFramePr>
        <p:xfrm>
          <a:off x="1056887" y="1844779"/>
          <a:ext cx="10369440" cy="2218944"/>
        </p:xfrm>
        <a:graphic>
          <a:graphicData uri="http://schemas.openxmlformats.org/drawingml/2006/table">
            <a:tbl>
              <a:tblPr/>
              <a:tblGrid>
                <a:gridCol w="1728240"/>
                <a:gridCol w="2880400"/>
                <a:gridCol w="3312460"/>
                <a:gridCol w="2448340"/>
              </a:tblGrid>
              <a:tr h="0">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国家</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时间</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事件</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目标</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印度</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1905—1908</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民族解放运动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民族独立</a:t>
                      </a:r>
                      <a:r>
                        <a:rPr lang="zh-CN" sz="2800" b="1" kern="100" dirty="0" smtClean="0">
                          <a:effectLst/>
                          <a:latin typeface="Times New Roman"/>
                          <a:ea typeface="方正细黑一_GBK"/>
                          <a:cs typeface="Times New Roman"/>
                        </a:rPr>
                        <a:t>，</a:t>
                      </a:r>
                      <a:endParaRPr lang="en-US" altLang="zh-CN" sz="2800" b="1" kern="100" dirty="0" smtClean="0">
                        <a:effectLst/>
                        <a:latin typeface="Times New Roman"/>
                        <a:ea typeface="方正细黑一_GBK"/>
                        <a:cs typeface="Times New Roman"/>
                      </a:endParaRPr>
                    </a:p>
                    <a:p>
                      <a:pPr algn="ctr">
                        <a:lnSpc>
                          <a:spcPct val="130000"/>
                        </a:lnSpc>
                        <a:spcAft>
                          <a:spcPts val="0"/>
                        </a:spcAft>
                        <a:tabLst>
                          <a:tab pos="2430780" algn="l"/>
                        </a:tabLst>
                      </a:pPr>
                      <a:r>
                        <a:rPr lang="zh-CN" sz="2800" b="1" kern="100" dirty="0" smtClean="0">
                          <a:effectLst/>
                          <a:latin typeface="Times New Roman"/>
                          <a:ea typeface="方正细黑一_GBK"/>
                          <a:cs typeface="Times New Roman"/>
                        </a:rPr>
                        <a:t>民</a:t>
                      </a:r>
                      <a:r>
                        <a:rPr lang="zh-CN" sz="2800" b="1" kern="100" dirty="0">
                          <a:effectLst/>
                          <a:latin typeface="Times New Roman"/>
                          <a:ea typeface="方正细黑一_GBK"/>
                          <a:cs typeface="Times New Roman"/>
                        </a:rPr>
                        <a:t>主政治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伊朗</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1905—1911</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立宪革命</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中国</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1911</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辛亥革命</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
        <p:nvSpPr>
          <p:cNvPr id="6" name="矩形 5"/>
          <p:cNvSpPr/>
          <p:nvPr/>
        </p:nvSpPr>
        <p:spPr>
          <a:xfrm>
            <a:off x="1009727" y="4102259"/>
            <a:ext cx="6096000" cy="2279150"/>
          </a:xfrm>
          <a:prstGeom prst="rect">
            <a:avLst/>
          </a:prstGeom>
        </p:spPr>
        <p:txBody>
          <a:bodyPr>
            <a:spAutoFit/>
          </a:bodyPr>
          <a:lstStyle/>
          <a:p>
            <a:pPr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．亚洲各国先后取得民族独立</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．古老的亚洲开始觉醒</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．帝国主义在亚洲的殖民体系瓦解</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．第三世界国家走向联合</a:t>
            </a:r>
            <a:endParaRPr lang="zh-CN" altLang="zh-CN" sz="2800" kern="100" dirty="0">
              <a:effectLst/>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据材料可知，印度、伊朗、中国等亚洲国家都在争取民族独立和打击国内的封建制度，表明当时亚洲的民族民主意识在觉醒，故选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1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1905</a:t>
            </a:r>
            <a:r>
              <a:rPr lang="zh-CN" altLang="zh-CN" sz="2800" b="1" kern="100" dirty="0">
                <a:latin typeface="Times New Roman"/>
                <a:ea typeface="方正细黑一_GBK"/>
                <a:cs typeface="Times New Roman"/>
              </a:rPr>
              <a:t>年，提拉克在印度国大党年会上提出，建立美国式或法国式的民主共和国，实现经济独立，抵制英货。随后在孟加拉、孟买和旁遮普等地进行了广泛的宣传和组织工作。提拉克的做法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．开启了印度民族抗英斗争</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．践行了非暴力不合作思想</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．推动了印度实现民族独立</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．增强了印度民族民主意</a:t>
            </a:r>
            <a:r>
              <a:rPr lang="zh-CN" altLang="zh-CN" sz="2800" b="1" kern="100" dirty="0" smtClean="0">
                <a:latin typeface="Times New Roman"/>
                <a:ea typeface="方正细黑一_GBK"/>
                <a:cs typeface="Times New Roman"/>
              </a:rPr>
              <a:t>识</a:t>
            </a:r>
            <a:endParaRPr lang="zh-CN" altLang="zh-CN" sz="1050"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建立美国式或法国式的民主共和国，实现经济</a:t>
            </a:r>
            <a:r>
              <a:rPr lang="zh-CN" altLang="zh-CN" sz="2800" b="1" kern="100" dirty="0" smtClean="0">
                <a:latin typeface="Times New Roman"/>
                <a:ea typeface="方正细黑一_GBK"/>
                <a:cs typeface="Times New Roman"/>
              </a:rPr>
              <a:t>独立</a:t>
            </a:r>
            <a:r>
              <a:rPr lang="zh-CN" altLang="zh-CN" sz="2800" b="1" kern="100" dirty="0">
                <a:latin typeface="Times New Roman"/>
                <a:ea typeface="方正细黑一_GBK"/>
                <a:cs typeface="Times New Roman"/>
              </a:rPr>
              <a:t>，抵制英货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可知，提拉克倡导抵制英货有利于刺激人民的国家意识和民族意识，对民主政体的追求则能够激发人民的民主意识，故选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90481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1907</a:t>
            </a:r>
            <a:r>
              <a:rPr lang="zh-CN" altLang="zh-CN" sz="2800" b="1" kern="100" dirty="0">
                <a:latin typeface="Times New Roman"/>
                <a:ea typeface="方正细黑一_GBK"/>
                <a:cs typeface="Times New Roman"/>
              </a:rPr>
              <a:t>年，革命家章太炎和印度、缅甸、菲律宾、朝鲜等国的革命者，在东京成立了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亚洲和亲会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，规定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在亚洲各国中，如有一国爆发革命，其他会员国应竭尽全力给予直接或间接的援助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。由此可见，当时的亚洲民族独立运</a:t>
            </a:r>
            <a:r>
              <a:rPr lang="zh-CN" altLang="zh-CN" sz="2800" b="1" kern="100" dirty="0" smtClean="0">
                <a:latin typeface="Times New Roman"/>
                <a:ea typeface="方正细黑一_GBK"/>
                <a:cs typeface="Times New Roman"/>
              </a:rPr>
              <a:t>动</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．是由无产阶级负责领导革命</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．各国之间相互配合联合斗争</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．实现了亚洲国家的民族独立</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．各国都具有明确的革命纲</a:t>
            </a:r>
            <a:r>
              <a:rPr lang="zh-CN" altLang="zh-CN" sz="2800" b="1" kern="100" dirty="0" smtClean="0">
                <a:latin typeface="Times New Roman"/>
                <a:ea typeface="方正细黑一_GBK"/>
                <a:cs typeface="Times New Roman"/>
              </a:rPr>
              <a:t>领</a:t>
            </a:r>
            <a:endParaRPr lang="zh-CN" altLang="zh-CN" sz="1050" kern="100" dirty="0">
              <a:latin typeface="宋体"/>
              <a:cs typeface="Courier New"/>
            </a:endParaRPr>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489668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其他会员国应竭尽全力给予直接或间接的援助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可知，当时几个国家明确了互相帮助、联合斗争开展革命的共识，故选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项；章太炎并不是无产阶级革命者，排除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项与史实不符，排除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项；材料中没有分别提及各国的革命纲领内容，无法判断各国是否都有明确的革命纲领，排除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264870"/>
          </a:xfrm>
        </p:spPr>
        <p:txBody>
          <a:bodyPr>
            <a:noAutofit/>
          </a:bodyPr>
          <a:lstStyle/>
          <a:p>
            <a:pPr indent="713740" algn="jus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．列宁指出：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哥萨克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沙俄军队</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在俄国犯下了枪杀、讨伐和掠夺等罪行以后，接着就在波斯进行镇压革命的活动。尼古拉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罗曼诺夫</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俄国末代沙皇，</a:t>
            </a:r>
            <a:r>
              <a:rPr lang="en-US" altLang="zh-CN" sz="2800" b="1" kern="100" dirty="0">
                <a:latin typeface="Times New Roman"/>
                <a:ea typeface="方正细黑一_GBK"/>
                <a:cs typeface="Courier New"/>
              </a:rPr>
              <a:t>1894—1917</a:t>
            </a:r>
            <a:r>
              <a:rPr lang="zh-CN" altLang="zh-CN" sz="2800" b="1" kern="100" dirty="0">
                <a:latin typeface="Times New Roman"/>
                <a:ea typeface="方正细黑一_GBK"/>
                <a:cs typeface="Times New Roman"/>
              </a:rPr>
              <a:t>年在位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站在黑帮地主和被罢工与内战中被吓破了胆的资本家的前列，疯狂地反对波斯的革命者。</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这从侧面反映出伊朗立宪革</a:t>
            </a:r>
            <a:r>
              <a:rPr lang="zh-CN" altLang="zh-CN" sz="2800" b="1" kern="100" dirty="0" smtClean="0">
                <a:latin typeface="Times New Roman"/>
                <a:ea typeface="方正细黑一_GBK"/>
                <a:cs typeface="Times New Roman"/>
              </a:rPr>
              <a:t>命</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．援助了俄国的无产阶级革命</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．具有反侵略的民族革命性质</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．源自沙俄在亚洲的军事扩张</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．导致伊朗沦为俄国的殖民地</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79307"/>
            <a:ext cx="10975658" cy="394994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据材料可知，沙皇俄国参与镇压了伊朗的立宪革命，这从侧面反映出伊朗立宪革命不仅肩负民主革命任务，还有民族革命的任务，故选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0666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十三</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1473</TotalTime>
  <Words>4587</Words>
  <Application>Microsoft Office PowerPoint</Application>
  <PresentationFormat>自定义</PresentationFormat>
  <Paragraphs>302</Paragraphs>
  <Slides>61</Slides>
  <Notes>0</Notes>
  <HiddenSlides>0</HiddenSlides>
  <MMClips>0</MMClips>
  <ScaleCrop>false</ScaleCrop>
  <HeadingPairs>
    <vt:vector size="4" baseType="variant">
      <vt:variant>
        <vt:lpstr>主题</vt:lpstr>
      </vt:variant>
      <vt:variant>
        <vt:i4>1</vt:i4>
      </vt:variant>
      <vt:variant>
        <vt:lpstr>幻灯片标题</vt:lpstr>
      </vt:variant>
      <vt:variant>
        <vt:i4>61</vt:i4>
      </vt:variant>
    </vt:vector>
  </HeadingPairs>
  <TitlesOfParts>
    <vt:vector size="6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177</cp:revision>
  <dcterms:created xsi:type="dcterms:W3CDTF">2021-04-02T06:41:31Z</dcterms:created>
  <dcterms:modified xsi:type="dcterms:W3CDTF">2011-02-26T02:00:14Z</dcterms:modified>
</cp:coreProperties>
</file>